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8"/>
  </p:notesMasterIdLst>
  <p:sldIdLst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7D7D-9330-487E-A097-9018687F7BF2}" type="datetimeFigureOut">
              <a:rPr lang="de-CH" smtClean="0"/>
              <a:t>05.11.2015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1CF6-131F-44FD-A545-EF066F165BC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18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611D-BDF3-41BA-8F8A-FDBD48CBF582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9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8313" y="6165850"/>
            <a:ext cx="5319712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89138"/>
            <a:ext cx="8642350" cy="2879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CH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43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EFA445C4-67F5-4A1A-B379-1607D4348C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7229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7229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10255203-84E0-4417-A563-3DF8737016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1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776C-EA0C-4CA0-AA28-1C2F41CDD2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8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A4CB-4839-4407-909B-C250CA90BD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4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CBAD-A53F-47D6-87C1-E2C6ACCE62C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1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8EB8-41C6-4922-8A92-D00D6E8FE4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59F-2E62-417C-8F8C-1B10C7C2F0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2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CA0D-6DCC-4492-AB4A-E6D7D9D0CB3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6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373C-67C4-4E1C-A705-C2AE9771ABF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9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EB16-B9C8-4098-986B-58B963AD493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BBAFC44C-4C28-4696-829D-BDF24AA08B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16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BDE6-1CDE-4E9F-9B71-702344D52CA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85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41BE-63AB-4EFF-9B61-C18EABFC27F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8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11A6A-9EB0-4E82-8C9D-DED06AC07A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0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CF4A-BB05-4B63-BFFD-ABD13A70D8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86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2F88-5992-4EDF-83A1-86A404FD9B0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08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23F3-E719-48E5-B2E3-172968176A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92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11413" y="1125538"/>
            <a:ext cx="3163887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27700" y="1125538"/>
            <a:ext cx="316547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25A7-31F0-4224-94D4-B76EA521D5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31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16B3-E2EF-44CC-996C-1B1642E333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5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CFFD-8DA4-48E0-AFE0-D8127ADBF17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32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E25D-1010-4F12-B1DC-3DF9AA03AC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35974296-D034-421D-A0EC-97A5341975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6417-E1FC-482E-8304-240327E813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4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96AE-5C8A-4510-9418-BDD8FD963B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7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44CDB-AEFE-469E-BE3F-07D75BDAC6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56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3925" y="188913"/>
            <a:ext cx="1619250" cy="62642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11413" y="188913"/>
            <a:ext cx="4710112" cy="62642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0E43-55C3-4471-A52B-D08A774E28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1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244975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244975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65638C1C-BC9C-4F6A-92F8-44D0646BBB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E2C0F5EB-C605-4927-8315-8F3C8D8817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50EB7CF3-BF02-4550-B67E-41826C26FC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8FCD2BB7-ECBE-458C-911A-151A3DC80F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0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E995EFD4-5992-4987-9E8C-03E36AEC88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5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6C7299F3-E49F-4F3F-BC4A-DCEC0D0129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" y="6308725"/>
            <a:ext cx="5041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3136900" algn="ctr"/>
                <a:tab pos="5924550" algn="r"/>
              </a:tabLst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		</a:t>
            </a:r>
            <a:r>
              <a:rPr lang="en-GB" dirty="0" err="1">
                <a:solidFill>
                  <a:srgbClr val="000000"/>
                </a:solidFill>
              </a:rPr>
              <a:t>Seite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fld id="{E08BAD80-B75F-4EAC-9ABD-FEA91C245DF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DB60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FDEE1C-D406-4386-92F0-1A9A1D42C76F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88913"/>
            <a:ext cx="64817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413" y="1125538"/>
            <a:ext cx="648176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669088"/>
            <a:ext cx="30257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7CAAA-1D02-4939-9734-76803AB436A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791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152400" y="139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200">
              <a:solidFill>
                <a:srgbClr val="000000"/>
              </a:solidFill>
            </a:endParaRPr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21470" y="190402"/>
            <a:ext cx="9040634" cy="6553268"/>
            <a:chOff x="6396" y="3412"/>
            <a:chExt cx="7580" cy="4998"/>
          </a:xfrm>
        </p:grpSpPr>
        <p:sp>
          <p:nvSpPr>
            <p:cNvPr id="7" name="AutoShape 77"/>
            <p:cNvSpPr>
              <a:spLocks noChangeAspect="1" noChangeArrowheads="1" noTextEdit="1"/>
            </p:cNvSpPr>
            <p:nvPr/>
          </p:nvSpPr>
          <p:spPr bwMode="auto">
            <a:xfrm>
              <a:off x="6396" y="3412"/>
              <a:ext cx="7580" cy="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sp>
          <p:nvSpPr>
            <p:cNvPr id="8" name="Text Box 76"/>
            <p:cNvSpPr txBox="1">
              <a:spLocks noChangeArrowheads="1"/>
            </p:cNvSpPr>
            <p:nvPr/>
          </p:nvSpPr>
          <p:spPr bwMode="auto">
            <a:xfrm>
              <a:off x="6396" y="4029"/>
              <a:ext cx="1281" cy="117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Praxis: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Fallbeispiele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Vorkommnisse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Problemstellungen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Ereignisse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Herausforderungen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Etc.</a:t>
              </a:r>
              <a:endParaRPr lang="de-DE" sz="11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Line 75"/>
            <p:cNvSpPr>
              <a:spLocks noChangeShapeType="1"/>
            </p:cNvSpPr>
            <p:nvPr/>
          </p:nvSpPr>
          <p:spPr bwMode="auto">
            <a:xfrm flipV="1">
              <a:off x="7677" y="3967"/>
              <a:ext cx="305" cy="18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pic>
          <p:nvPicPr>
            <p:cNvPr id="2122" name="Picture 74" descr="MCj039801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" y="3474"/>
              <a:ext cx="549" cy="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73"/>
            <p:cNvSpPr txBox="1">
              <a:spLocks noChangeArrowheads="1"/>
            </p:cNvSpPr>
            <p:nvPr/>
          </p:nvSpPr>
          <p:spPr bwMode="auto">
            <a:xfrm>
              <a:off x="8654" y="7053"/>
              <a:ext cx="2867" cy="74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KOPING</a:t>
              </a:r>
              <a:endParaRPr lang="de-DE" sz="12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KO</a:t>
              </a: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MMUNIKATIVE </a:t>
              </a:r>
              <a:r>
                <a:rPr lang="de-DE" sz="12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P</a:t>
              </a: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RAXISBEWÄLTIGUNG  </a:t>
              </a:r>
              <a:r>
                <a:rPr lang="de-DE" sz="12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IN</a:t>
              </a: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de-DE" sz="12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G</a:t>
              </a: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RUPPEN</a:t>
              </a:r>
              <a:endParaRPr lang="de-DE" sz="12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err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To</a:t>
              </a: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de-DE" sz="1200" dirty="0" err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cope</a:t>
              </a: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= etwas bewältigen; etwas schaffen; mit etwas umgehen können</a:t>
              </a:r>
              <a:endParaRPr lang="de-DE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Line 72"/>
            <p:cNvSpPr>
              <a:spLocks noChangeShapeType="1"/>
            </p:cNvSpPr>
            <p:nvPr/>
          </p:nvSpPr>
          <p:spPr bwMode="auto">
            <a:xfrm flipH="1">
              <a:off x="9691" y="3906"/>
              <a:ext cx="1525" cy="987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8043" y="3474"/>
              <a:ext cx="916" cy="834"/>
              <a:chOff x="8043" y="3474"/>
              <a:chExt cx="916" cy="834"/>
            </a:xfrm>
          </p:grpSpPr>
          <p:grpSp>
            <p:nvGrpSpPr>
              <p:cNvPr id="2088" name="Group 64"/>
              <p:cNvGrpSpPr>
                <a:grpSpLocks/>
              </p:cNvGrpSpPr>
              <p:nvPr/>
            </p:nvGrpSpPr>
            <p:grpSpPr bwMode="auto">
              <a:xfrm>
                <a:off x="8043" y="3721"/>
                <a:ext cx="913" cy="587"/>
                <a:chOff x="8043" y="3721"/>
                <a:chExt cx="913" cy="587"/>
              </a:xfrm>
            </p:grpSpPr>
            <p:grpSp>
              <p:nvGrpSpPr>
                <p:cNvPr id="2090" name="Group 69"/>
                <p:cNvGrpSpPr>
                  <a:grpSpLocks/>
                </p:cNvGrpSpPr>
                <p:nvPr/>
              </p:nvGrpSpPr>
              <p:grpSpPr bwMode="auto">
                <a:xfrm>
                  <a:off x="8593" y="3721"/>
                  <a:ext cx="363" cy="586"/>
                  <a:chOff x="6792" y="3721"/>
                  <a:chExt cx="363" cy="586"/>
                </a:xfrm>
              </p:grpSpPr>
              <p:sp>
                <p:nvSpPr>
                  <p:cNvPr id="209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6823" y="3721"/>
                    <a:ext cx="305" cy="24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CH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96" name="AutoShape 7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792" y="3954"/>
                    <a:ext cx="363" cy="353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CH" sz="12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091" name="Group 66"/>
                <p:cNvGrpSpPr>
                  <a:grpSpLocks/>
                </p:cNvGrpSpPr>
                <p:nvPr/>
              </p:nvGrpSpPr>
              <p:grpSpPr bwMode="auto">
                <a:xfrm>
                  <a:off x="8043" y="3721"/>
                  <a:ext cx="364" cy="587"/>
                  <a:chOff x="6792" y="3721"/>
                  <a:chExt cx="363" cy="586"/>
                </a:xfrm>
              </p:grpSpPr>
              <p:sp>
                <p:nvSpPr>
                  <p:cNvPr id="209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6823" y="3721"/>
                    <a:ext cx="305" cy="2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CH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94" name="AutoShape 6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792" y="3954"/>
                    <a:ext cx="363" cy="353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CH" sz="12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092" name="Line 65"/>
                <p:cNvSpPr>
                  <a:spLocks noChangeShapeType="1"/>
                </p:cNvSpPr>
                <p:nvPr/>
              </p:nvSpPr>
              <p:spPr bwMode="auto">
                <a:xfrm>
                  <a:off x="8349" y="3967"/>
                  <a:ext cx="305" cy="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89" name="Text Box 63"/>
              <p:cNvSpPr txBox="1">
                <a:spLocks noChangeArrowheads="1"/>
              </p:cNvSpPr>
              <p:nvPr/>
            </p:nvSpPr>
            <p:spPr bwMode="auto">
              <a:xfrm>
                <a:off x="8165" y="3474"/>
                <a:ext cx="794" cy="2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dirty="0" smtClean="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TANDEM</a:t>
                </a:r>
                <a:endParaRPr lang="de-DE" sz="120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 Box 61"/>
            <p:cNvSpPr txBox="1">
              <a:spLocks noChangeArrowheads="1"/>
            </p:cNvSpPr>
            <p:nvPr/>
          </p:nvSpPr>
          <p:spPr bwMode="auto">
            <a:xfrm>
              <a:off x="10362" y="4708"/>
              <a:ext cx="1037" cy="246"/>
            </a:xfrm>
            <a:prstGeom prst="rect">
              <a:avLst/>
            </a:prstGeom>
            <a:solidFill>
              <a:srgbClr val="99CC00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Fallschilderung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Text Box 60"/>
            <p:cNvSpPr txBox="1">
              <a:spLocks noChangeArrowheads="1"/>
            </p:cNvSpPr>
            <p:nvPr/>
          </p:nvSpPr>
          <p:spPr bwMode="auto">
            <a:xfrm>
              <a:off x="10606" y="5017"/>
              <a:ext cx="1038" cy="246"/>
            </a:xfrm>
            <a:prstGeom prst="rect">
              <a:avLst/>
            </a:prstGeom>
            <a:solidFill>
              <a:srgbClr val="99CC00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Fragen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10850" y="5325"/>
              <a:ext cx="1038" cy="246"/>
            </a:xfrm>
            <a:prstGeom prst="rect">
              <a:avLst/>
            </a:prstGeom>
            <a:solidFill>
              <a:srgbClr val="99CC00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Feedback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11155" y="5634"/>
              <a:ext cx="1342" cy="247"/>
            </a:xfrm>
            <a:prstGeom prst="rect">
              <a:avLst/>
            </a:prstGeom>
            <a:solidFill>
              <a:srgbClr val="99CC00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Analyse/Hypothesen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11521" y="5942"/>
              <a:ext cx="1465" cy="246"/>
            </a:xfrm>
            <a:prstGeom prst="rect">
              <a:avLst/>
            </a:prstGeom>
            <a:solidFill>
              <a:srgbClr val="99CC00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Lösungsmöglichkeiten</a:t>
              </a:r>
              <a:endParaRPr lang="de-DE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Text Box 56"/>
            <p:cNvSpPr txBox="1">
              <a:spLocks noChangeArrowheads="1"/>
            </p:cNvSpPr>
            <p:nvPr/>
          </p:nvSpPr>
          <p:spPr bwMode="auto">
            <a:xfrm>
              <a:off x="11888" y="6313"/>
              <a:ext cx="1715" cy="246"/>
            </a:xfrm>
            <a:prstGeom prst="rect">
              <a:avLst/>
            </a:prstGeom>
            <a:solidFill>
              <a:srgbClr val="99CC00">
                <a:alpha val="49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Umsetzung/Vorsatzbildung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>
              <a:off x="10362" y="4893"/>
              <a:ext cx="1587" cy="1666"/>
            </a:xfrm>
            <a:prstGeom prst="line">
              <a:avLst/>
            </a:prstGeom>
            <a:noFill/>
            <a:ln w="76200">
              <a:solidFill>
                <a:srgbClr val="FF3300">
                  <a:alpha val="62000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pic>
          <p:nvPicPr>
            <p:cNvPr id="2102" name="Picture 54" descr="MCBD06640_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8" y="6683"/>
              <a:ext cx="976" cy="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11217" y="3721"/>
              <a:ext cx="1342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Veränderte Praxis</a:t>
              </a:r>
              <a:endParaRPr lang="de-DE" sz="12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12559" y="3597"/>
              <a:ext cx="913" cy="587"/>
              <a:chOff x="8043" y="3721"/>
              <a:chExt cx="913" cy="587"/>
            </a:xfrm>
          </p:grpSpPr>
          <p:grpSp>
            <p:nvGrpSpPr>
              <p:cNvPr id="2081" name="Group 50"/>
              <p:cNvGrpSpPr>
                <a:grpSpLocks/>
              </p:cNvGrpSpPr>
              <p:nvPr/>
            </p:nvGrpSpPr>
            <p:grpSpPr bwMode="auto">
              <a:xfrm>
                <a:off x="8593" y="3721"/>
                <a:ext cx="363" cy="586"/>
                <a:chOff x="6792" y="3721"/>
                <a:chExt cx="363" cy="586"/>
              </a:xfrm>
            </p:grpSpPr>
            <p:sp>
              <p:nvSpPr>
                <p:cNvPr id="2086" name="Oval 52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7" name="AutoShape 51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82" name="Group 47"/>
              <p:cNvGrpSpPr>
                <a:grpSpLocks/>
              </p:cNvGrpSpPr>
              <p:nvPr/>
            </p:nvGrpSpPr>
            <p:grpSpPr bwMode="auto">
              <a:xfrm>
                <a:off x="8043" y="3721"/>
                <a:ext cx="364" cy="587"/>
                <a:chOff x="6792" y="3721"/>
                <a:chExt cx="363" cy="586"/>
              </a:xfrm>
            </p:grpSpPr>
            <p:sp>
              <p:nvSpPr>
                <p:cNvPr id="2084" name="Oval 49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5" name="AutoShape 48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83" name="Line 46"/>
              <p:cNvSpPr>
                <a:spLocks noChangeShapeType="1"/>
              </p:cNvSpPr>
              <p:nvPr/>
            </p:nvSpPr>
            <p:spPr bwMode="auto">
              <a:xfrm>
                <a:off x="8349" y="3967"/>
                <a:ext cx="305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AutoShape 44"/>
            <p:cNvSpPr>
              <a:spLocks noChangeArrowheads="1"/>
            </p:cNvSpPr>
            <p:nvPr/>
          </p:nvSpPr>
          <p:spPr bwMode="auto">
            <a:xfrm>
              <a:off x="13169" y="5387"/>
              <a:ext cx="366" cy="802"/>
            </a:xfrm>
            <a:prstGeom prst="upArrow">
              <a:avLst>
                <a:gd name="adj1" fmla="val 50000"/>
                <a:gd name="adj2" fmla="val 54781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8837" y="4461"/>
              <a:ext cx="366" cy="556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7677" y="4461"/>
              <a:ext cx="367" cy="3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1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8715" y="4955"/>
              <a:ext cx="1611" cy="2006"/>
              <a:chOff x="8809" y="4955"/>
              <a:chExt cx="1611" cy="2006"/>
            </a:xfrm>
          </p:grpSpPr>
          <p:grpSp>
            <p:nvGrpSpPr>
              <p:cNvPr id="30" name="Group 39"/>
              <p:cNvGrpSpPr>
                <a:grpSpLocks/>
              </p:cNvGrpSpPr>
              <p:nvPr/>
            </p:nvGrpSpPr>
            <p:grpSpPr bwMode="auto">
              <a:xfrm>
                <a:off x="9386" y="4955"/>
                <a:ext cx="363" cy="587"/>
                <a:chOff x="6792" y="3721"/>
                <a:chExt cx="363" cy="586"/>
              </a:xfrm>
            </p:grpSpPr>
            <p:sp>
              <p:nvSpPr>
                <p:cNvPr id="2079" name="Oval 41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AutoShape 40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" name="Group 36"/>
              <p:cNvGrpSpPr>
                <a:grpSpLocks/>
              </p:cNvGrpSpPr>
              <p:nvPr/>
            </p:nvGrpSpPr>
            <p:grpSpPr bwMode="auto">
              <a:xfrm>
                <a:off x="10057" y="5202"/>
                <a:ext cx="363" cy="587"/>
                <a:chOff x="6792" y="3721"/>
                <a:chExt cx="363" cy="586"/>
              </a:xfrm>
            </p:grpSpPr>
            <p:sp>
              <p:nvSpPr>
                <p:cNvPr id="2077" name="Oval 38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" name="AutoShape 37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8" name="Group 33"/>
              <p:cNvGrpSpPr>
                <a:grpSpLocks/>
              </p:cNvGrpSpPr>
              <p:nvPr/>
            </p:nvGrpSpPr>
            <p:grpSpPr bwMode="auto">
              <a:xfrm>
                <a:off x="9935" y="6066"/>
                <a:ext cx="363" cy="587"/>
                <a:chOff x="6792" y="3721"/>
                <a:chExt cx="363" cy="586"/>
              </a:xfrm>
            </p:grpSpPr>
            <p:sp>
              <p:nvSpPr>
                <p:cNvPr id="2075" name="Oval 35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AutoShape 34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49" name="Group 30"/>
              <p:cNvGrpSpPr>
                <a:grpSpLocks/>
              </p:cNvGrpSpPr>
              <p:nvPr/>
            </p:nvGrpSpPr>
            <p:grpSpPr bwMode="auto">
              <a:xfrm>
                <a:off x="8959" y="6004"/>
                <a:ext cx="364" cy="586"/>
                <a:chOff x="6792" y="3721"/>
                <a:chExt cx="363" cy="586"/>
              </a:xfrm>
            </p:grpSpPr>
            <p:sp>
              <p:nvSpPr>
                <p:cNvPr id="2073" name="Oval 32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AutoShape 31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50" name="Group 27"/>
              <p:cNvGrpSpPr>
                <a:grpSpLocks/>
              </p:cNvGrpSpPr>
              <p:nvPr/>
            </p:nvGrpSpPr>
            <p:grpSpPr bwMode="auto">
              <a:xfrm>
                <a:off x="8809" y="5199"/>
                <a:ext cx="363" cy="587"/>
                <a:chOff x="6792" y="3721"/>
                <a:chExt cx="363" cy="586"/>
              </a:xfrm>
            </p:grpSpPr>
            <p:sp>
              <p:nvSpPr>
                <p:cNvPr id="2071" name="Oval 29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AutoShape 28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51" name="Group 24"/>
              <p:cNvGrpSpPr>
                <a:grpSpLocks/>
              </p:cNvGrpSpPr>
              <p:nvPr/>
            </p:nvGrpSpPr>
            <p:grpSpPr bwMode="auto">
              <a:xfrm>
                <a:off x="9447" y="6374"/>
                <a:ext cx="364" cy="587"/>
                <a:chOff x="6792" y="3721"/>
                <a:chExt cx="363" cy="586"/>
              </a:xfrm>
            </p:grpSpPr>
            <p:sp>
              <p:nvSpPr>
                <p:cNvPr id="2069" name="Oval 26"/>
                <p:cNvSpPr>
                  <a:spLocks noChangeArrowheads="1"/>
                </p:cNvSpPr>
                <p:nvPr/>
              </p:nvSpPr>
              <p:spPr bwMode="auto">
                <a:xfrm>
                  <a:off x="6823" y="3721"/>
                  <a:ext cx="305" cy="24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AutoShape 25"/>
                <p:cNvSpPr>
                  <a:spLocks noChangeArrowheads="1"/>
                </p:cNvSpPr>
                <p:nvPr/>
              </p:nvSpPr>
              <p:spPr bwMode="auto">
                <a:xfrm rot="10800000">
                  <a:off x="6792" y="3954"/>
                  <a:ext cx="363" cy="353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CH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54" name="Line 23"/>
              <p:cNvSpPr>
                <a:spLocks noChangeShapeType="1"/>
              </p:cNvSpPr>
              <p:nvPr/>
            </p:nvSpPr>
            <p:spPr bwMode="auto">
              <a:xfrm flipV="1">
                <a:off x="9142" y="5140"/>
                <a:ext cx="245" cy="12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" name="Line 22"/>
              <p:cNvSpPr>
                <a:spLocks noChangeShapeType="1"/>
              </p:cNvSpPr>
              <p:nvPr/>
            </p:nvSpPr>
            <p:spPr bwMode="auto">
              <a:xfrm>
                <a:off x="9810" y="5075"/>
                <a:ext cx="247" cy="1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6" name="Line 21"/>
              <p:cNvSpPr>
                <a:spLocks noChangeShapeType="1"/>
              </p:cNvSpPr>
              <p:nvPr/>
            </p:nvSpPr>
            <p:spPr bwMode="auto">
              <a:xfrm>
                <a:off x="8898" y="5881"/>
                <a:ext cx="122" cy="18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" name="Line 20"/>
              <p:cNvSpPr>
                <a:spLocks noChangeShapeType="1"/>
              </p:cNvSpPr>
              <p:nvPr/>
            </p:nvSpPr>
            <p:spPr bwMode="auto">
              <a:xfrm>
                <a:off x="9317" y="6279"/>
                <a:ext cx="183" cy="12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" name="Line 19"/>
              <p:cNvSpPr>
                <a:spLocks noChangeShapeType="1"/>
              </p:cNvSpPr>
              <p:nvPr/>
            </p:nvSpPr>
            <p:spPr bwMode="auto">
              <a:xfrm flipH="1">
                <a:off x="9779" y="6265"/>
                <a:ext cx="184" cy="14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" name="Line 18"/>
              <p:cNvSpPr>
                <a:spLocks noChangeShapeType="1"/>
              </p:cNvSpPr>
              <p:nvPr/>
            </p:nvSpPr>
            <p:spPr bwMode="auto">
              <a:xfrm flipH="1">
                <a:off x="10203" y="5839"/>
                <a:ext cx="79" cy="19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" name="Line 17"/>
              <p:cNvSpPr>
                <a:spLocks noChangeShapeType="1"/>
              </p:cNvSpPr>
              <p:nvPr/>
            </p:nvSpPr>
            <p:spPr bwMode="auto">
              <a:xfrm flipH="1">
                <a:off x="9602" y="5379"/>
                <a:ext cx="8" cy="9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" name="Line 16"/>
              <p:cNvSpPr>
                <a:spLocks noChangeShapeType="1"/>
              </p:cNvSpPr>
              <p:nvPr/>
            </p:nvSpPr>
            <p:spPr bwMode="auto">
              <a:xfrm flipH="1" flipV="1">
                <a:off x="9264" y="5695"/>
                <a:ext cx="765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Line 15"/>
              <p:cNvSpPr>
                <a:spLocks noChangeShapeType="1"/>
              </p:cNvSpPr>
              <p:nvPr/>
            </p:nvSpPr>
            <p:spPr bwMode="auto">
              <a:xfrm>
                <a:off x="9236" y="5708"/>
                <a:ext cx="672" cy="3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" name="Line 14"/>
              <p:cNvSpPr>
                <a:spLocks noChangeShapeType="1"/>
              </p:cNvSpPr>
              <p:nvPr/>
            </p:nvSpPr>
            <p:spPr bwMode="auto">
              <a:xfrm>
                <a:off x="9630" y="5449"/>
                <a:ext cx="305" cy="5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Line 13"/>
              <p:cNvSpPr>
                <a:spLocks noChangeShapeType="1"/>
              </p:cNvSpPr>
              <p:nvPr/>
            </p:nvSpPr>
            <p:spPr bwMode="auto">
              <a:xfrm flipH="1">
                <a:off x="9235" y="5443"/>
                <a:ext cx="333" cy="25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Line 12"/>
              <p:cNvSpPr>
                <a:spLocks noChangeShapeType="1"/>
              </p:cNvSpPr>
              <p:nvPr/>
            </p:nvSpPr>
            <p:spPr bwMode="auto">
              <a:xfrm flipH="1">
                <a:off x="9271" y="5443"/>
                <a:ext cx="302" cy="5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Line 11"/>
              <p:cNvSpPr>
                <a:spLocks noChangeShapeType="1"/>
              </p:cNvSpPr>
              <p:nvPr/>
            </p:nvSpPr>
            <p:spPr bwMode="auto">
              <a:xfrm flipH="1">
                <a:off x="9325" y="5736"/>
                <a:ext cx="690" cy="2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7" name="Line 10"/>
              <p:cNvSpPr>
                <a:spLocks noChangeShapeType="1"/>
              </p:cNvSpPr>
              <p:nvPr/>
            </p:nvSpPr>
            <p:spPr bwMode="auto">
              <a:xfrm flipH="1">
                <a:off x="9368" y="6096"/>
                <a:ext cx="566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CH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8" name="Oval 9"/>
              <p:cNvSpPr>
                <a:spLocks noChangeArrowheads="1"/>
              </p:cNvSpPr>
              <p:nvPr/>
            </p:nvSpPr>
            <p:spPr bwMode="auto">
              <a:xfrm>
                <a:off x="9386" y="5695"/>
                <a:ext cx="367" cy="37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b="1" dirty="0" smtClean="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2</a:t>
                </a:r>
                <a:endParaRPr lang="de-DE" sz="120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12803" y="5325"/>
              <a:ext cx="367" cy="3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3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10850" y="3535"/>
              <a:ext cx="367" cy="3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b="1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4</a:t>
              </a:r>
              <a:endParaRPr lang="de-DE" sz="12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053" name="Picture 5" descr="MPj04225930000[1]"/>
            <p:cNvPicPr>
              <a:picLocks noChangeAspect="1" noChangeArrowheads="1"/>
            </p:cNvPicPr>
            <p:nvPr/>
          </p:nvPicPr>
          <p:blipFill>
            <a:blip r:embed="rId4" cstate="print">
              <a:lum bright="4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" y="5202"/>
              <a:ext cx="1647" cy="1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Pj0422593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3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4" y="4214"/>
              <a:ext cx="1349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 flipV="1">
              <a:off x="8471" y="4523"/>
              <a:ext cx="366" cy="555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8043" y="5819"/>
              <a:ext cx="672" cy="1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32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blog.smi.ch/wp-content/uploads/2011/06/Fr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5" y="1469527"/>
            <a:ext cx="1395190" cy="13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94" y="171010"/>
            <a:ext cx="9117505" cy="647700"/>
          </a:xfrm>
          <a:solidFill>
            <a:schemeClr val="bg1"/>
          </a:solidFill>
        </p:spPr>
        <p:txBody>
          <a:bodyPr/>
          <a:lstStyle/>
          <a:p>
            <a:r>
              <a:rPr lang="de-CH" dirty="0" smtClean="0">
                <a:latin typeface="Calibri" panose="020F0502020204030204" pitchFamily="34" charset="0"/>
              </a:rPr>
              <a:t>Rollen </a:t>
            </a:r>
            <a:r>
              <a:rPr lang="de-CH" sz="2400" dirty="0" smtClean="0">
                <a:latin typeface="Calibri" panose="020F0502020204030204" pitchFamily="34" charset="0"/>
              </a:rPr>
              <a:t>in der Kollegialen Praxisberatung  </a:t>
            </a:r>
            <a:endParaRPr lang="de-CH" sz="2400" dirty="0">
              <a:latin typeface="Calibri" panose="020F0502020204030204" pitchFamily="34" charset="0"/>
            </a:endParaRPr>
          </a:p>
        </p:txBody>
      </p:sp>
      <p:sp>
        <p:nvSpPr>
          <p:cNvPr id="58" name="Zylinder 57"/>
          <p:cNvSpPr/>
          <p:nvPr/>
        </p:nvSpPr>
        <p:spPr>
          <a:xfrm>
            <a:off x="161510" y="5402585"/>
            <a:ext cx="8982489" cy="1455415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2800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Gleichberechtigung und Gleichrangigkeit</a:t>
            </a:r>
            <a:endParaRPr lang="de-CH" sz="2800" dirty="0">
              <a:solidFill>
                <a:srgbClr val="FFFFFF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180"/>
          <p:cNvGrpSpPr>
            <a:grpSpLocks/>
          </p:cNvGrpSpPr>
          <p:nvPr/>
        </p:nvGrpSpPr>
        <p:grpSpPr bwMode="auto">
          <a:xfrm>
            <a:off x="3087421" y="2558963"/>
            <a:ext cx="2414447" cy="2332654"/>
            <a:chOff x="8809" y="5075"/>
            <a:chExt cx="1611" cy="1886"/>
          </a:xfrm>
        </p:grpSpPr>
        <p:grpSp>
          <p:nvGrpSpPr>
            <p:cNvPr id="10" name="Group 184"/>
            <p:cNvGrpSpPr>
              <a:grpSpLocks/>
            </p:cNvGrpSpPr>
            <p:nvPr/>
          </p:nvGrpSpPr>
          <p:grpSpPr bwMode="auto">
            <a:xfrm>
              <a:off x="10057" y="5202"/>
              <a:ext cx="363" cy="587"/>
              <a:chOff x="6792" y="3721"/>
              <a:chExt cx="363" cy="586"/>
            </a:xfrm>
          </p:grpSpPr>
          <p:sp>
            <p:nvSpPr>
              <p:cNvPr id="35" name="Oval 185"/>
              <p:cNvSpPr>
                <a:spLocks noChangeArrowheads="1"/>
              </p:cNvSpPr>
              <p:nvPr/>
            </p:nvSpPr>
            <p:spPr bwMode="auto">
              <a:xfrm>
                <a:off x="6823" y="3721"/>
                <a:ext cx="305" cy="2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AutoShape 186"/>
              <p:cNvSpPr>
                <a:spLocks noChangeArrowheads="1"/>
              </p:cNvSpPr>
              <p:nvPr/>
            </p:nvSpPr>
            <p:spPr bwMode="auto">
              <a:xfrm rot="10800000">
                <a:off x="6792" y="3954"/>
                <a:ext cx="363" cy="3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187"/>
            <p:cNvGrpSpPr>
              <a:grpSpLocks/>
            </p:cNvGrpSpPr>
            <p:nvPr/>
          </p:nvGrpSpPr>
          <p:grpSpPr bwMode="auto">
            <a:xfrm>
              <a:off x="9935" y="6066"/>
              <a:ext cx="363" cy="587"/>
              <a:chOff x="6792" y="3721"/>
              <a:chExt cx="363" cy="586"/>
            </a:xfrm>
          </p:grpSpPr>
          <p:sp>
            <p:nvSpPr>
              <p:cNvPr id="33" name="Oval 188"/>
              <p:cNvSpPr>
                <a:spLocks noChangeArrowheads="1"/>
              </p:cNvSpPr>
              <p:nvPr/>
            </p:nvSpPr>
            <p:spPr bwMode="auto">
              <a:xfrm>
                <a:off x="6823" y="3721"/>
                <a:ext cx="305" cy="2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AutoShape 189"/>
              <p:cNvSpPr>
                <a:spLocks noChangeArrowheads="1"/>
              </p:cNvSpPr>
              <p:nvPr/>
            </p:nvSpPr>
            <p:spPr bwMode="auto">
              <a:xfrm rot="10800000">
                <a:off x="6792" y="3954"/>
                <a:ext cx="363" cy="3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Oval 191"/>
            <p:cNvSpPr>
              <a:spLocks noChangeArrowheads="1"/>
            </p:cNvSpPr>
            <p:nvPr/>
          </p:nvSpPr>
          <p:spPr bwMode="auto">
            <a:xfrm>
              <a:off x="8994" y="6004"/>
              <a:ext cx="306" cy="24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93"/>
            <p:cNvGrpSpPr>
              <a:grpSpLocks/>
            </p:cNvGrpSpPr>
            <p:nvPr/>
          </p:nvGrpSpPr>
          <p:grpSpPr bwMode="auto">
            <a:xfrm>
              <a:off x="8809" y="5199"/>
              <a:ext cx="363" cy="587"/>
              <a:chOff x="6792" y="3721"/>
              <a:chExt cx="363" cy="586"/>
            </a:xfrm>
          </p:grpSpPr>
          <p:sp>
            <p:nvSpPr>
              <p:cNvPr id="31" name="Oval 194"/>
              <p:cNvSpPr>
                <a:spLocks noChangeArrowheads="1"/>
              </p:cNvSpPr>
              <p:nvPr/>
            </p:nvSpPr>
            <p:spPr bwMode="auto">
              <a:xfrm>
                <a:off x="6823" y="3721"/>
                <a:ext cx="305" cy="2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AutoShape 195"/>
              <p:cNvSpPr>
                <a:spLocks noChangeArrowheads="1"/>
              </p:cNvSpPr>
              <p:nvPr/>
            </p:nvSpPr>
            <p:spPr bwMode="auto">
              <a:xfrm rot="10800000">
                <a:off x="6792" y="3954"/>
                <a:ext cx="363" cy="3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96"/>
            <p:cNvGrpSpPr>
              <a:grpSpLocks/>
            </p:cNvGrpSpPr>
            <p:nvPr/>
          </p:nvGrpSpPr>
          <p:grpSpPr bwMode="auto">
            <a:xfrm>
              <a:off x="9447" y="6374"/>
              <a:ext cx="364" cy="587"/>
              <a:chOff x="6792" y="3721"/>
              <a:chExt cx="363" cy="586"/>
            </a:xfrm>
          </p:grpSpPr>
          <p:sp>
            <p:nvSpPr>
              <p:cNvPr id="29" name="Oval 197"/>
              <p:cNvSpPr>
                <a:spLocks noChangeArrowheads="1"/>
              </p:cNvSpPr>
              <p:nvPr/>
            </p:nvSpPr>
            <p:spPr bwMode="auto">
              <a:xfrm>
                <a:off x="6823" y="3721"/>
                <a:ext cx="305" cy="2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AutoShape 198"/>
              <p:cNvSpPr>
                <a:spLocks noChangeArrowheads="1"/>
              </p:cNvSpPr>
              <p:nvPr/>
            </p:nvSpPr>
            <p:spPr bwMode="auto">
              <a:xfrm rot="10800000">
                <a:off x="6792" y="3954"/>
                <a:ext cx="363" cy="3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Line 199"/>
            <p:cNvSpPr>
              <a:spLocks noChangeShapeType="1"/>
            </p:cNvSpPr>
            <p:nvPr/>
          </p:nvSpPr>
          <p:spPr bwMode="auto">
            <a:xfrm flipV="1">
              <a:off x="9142" y="5140"/>
              <a:ext cx="245" cy="12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200"/>
            <p:cNvSpPr>
              <a:spLocks noChangeShapeType="1"/>
            </p:cNvSpPr>
            <p:nvPr/>
          </p:nvSpPr>
          <p:spPr bwMode="auto">
            <a:xfrm>
              <a:off x="9810" y="5075"/>
              <a:ext cx="247" cy="12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201"/>
            <p:cNvSpPr>
              <a:spLocks noChangeShapeType="1"/>
            </p:cNvSpPr>
            <p:nvPr/>
          </p:nvSpPr>
          <p:spPr bwMode="auto">
            <a:xfrm>
              <a:off x="8898" y="5881"/>
              <a:ext cx="122" cy="18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Line 202"/>
            <p:cNvSpPr>
              <a:spLocks noChangeShapeType="1"/>
            </p:cNvSpPr>
            <p:nvPr/>
          </p:nvSpPr>
          <p:spPr bwMode="auto">
            <a:xfrm>
              <a:off x="9317" y="6279"/>
              <a:ext cx="183" cy="1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ine 203"/>
            <p:cNvSpPr>
              <a:spLocks noChangeShapeType="1"/>
            </p:cNvSpPr>
            <p:nvPr/>
          </p:nvSpPr>
          <p:spPr bwMode="auto">
            <a:xfrm flipH="1">
              <a:off x="9779" y="6265"/>
              <a:ext cx="184" cy="14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Line 204"/>
            <p:cNvSpPr>
              <a:spLocks noChangeShapeType="1"/>
            </p:cNvSpPr>
            <p:nvPr/>
          </p:nvSpPr>
          <p:spPr bwMode="auto">
            <a:xfrm flipH="1">
              <a:off x="10203" y="5839"/>
              <a:ext cx="79" cy="19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Line 205"/>
            <p:cNvSpPr>
              <a:spLocks noChangeShapeType="1"/>
            </p:cNvSpPr>
            <p:nvPr/>
          </p:nvSpPr>
          <p:spPr bwMode="auto">
            <a:xfrm flipH="1">
              <a:off x="9602" y="5379"/>
              <a:ext cx="8" cy="9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Line 206"/>
            <p:cNvSpPr>
              <a:spLocks noChangeShapeType="1"/>
            </p:cNvSpPr>
            <p:nvPr/>
          </p:nvSpPr>
          <p:spPr bwMode="auto">
            <a:xfrm flipH="1" flipV="1">
              <a:off x="9264" y="5695"/>
              <a:ext cx="765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Line 207"/>
            <p:cNvSpPr>
              <a:spLocks noChangeShapeType="1"/>
            </p:cNvSpPr>
            <p:nvPr/>
          </p:nvSpPr>
          <p:spPr bwMode="auto">
            <a:xfrm>
              <a:off x="9236" y="5708"/>
              <a:ext cx="672" cy="3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Line 208"/>
            <p:cNvSpPr>
              <a:spLocks noChangeShapeType="1"/>
            </p:cNvSpPr>
            <p:nvPr/>
          </p:nvSpPr>
          <p:spPr bwMode="auto">
            <a:xfrm>
              <a:off x="9630" y="5449"/>
              <a:ext cx="305" cy="5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Line 209"/>
            <p:cNvSpPr>
              <a:spLocks noChangeShapeType="1"/>
            </p:cNvSpPr>
            <p:nvPr/>
          </p:nvSpPr>
          <p:spPr bwMode="auto">
            <a:xfrm flipH="1">
              <a:off x="9235" y="5443"/>
              <a:ext cx="333" cy="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Line 210"/>
            <p:cNvSpPr>
              <a:spLocks noChangeShapeType="1"/>
            </p:cNvSpPr>
            <p:nvPr/>
          </p:nvSpPr>
          <p:spPr bwMode="auto">
            <a:xfrm flipH="1">
              <a:off x="9271" y="5443"/>
              <a:ext cx="302" cy="5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Line 211"/>
            <p:cNvSpPr>
              <a:spLocks noChangeShapeType="1"/>
            </p:cNvSpPr>
            <p:nvPr/>
          </p:nvSpPr>
          <p:spPr bwMode="auto">
            <a:xfrm flipH="1">
              <a:off x="9325" y="5736"/>
              <a:ext cx="690" cy="2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Line 212"/>
            <p:cNvSpPr>
              <a:spLocks noChangeShapeType="1"/>
            </p:cNvSpPr>
            <p:nvPr/>
          </p:nvSpPr>
          <p:spPr bwMode="auto">
            <a:xfrm flipH="1">
              <a:off x="9368" y="6096"/>
              <a:ext cx="566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556665" y="1606314"/>
            <a:ext cx="202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FalleinbringerIn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cartoonclipartfree.info/Cliparts_Free/Berufe_Free/Clipart-Cartoon-Design-2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2410544"/>
            <a:ext cx="1706939" cy="17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350754" y="4160382"/>
            <a:ext cx="177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ProtokollantIn</a:t>
            </a:r>
            <a:r>
              <a:rPr lang="de-D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://thumbs.dreamstime.com/m/zeitkonzept-149932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13" y="3139333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5607116" y="3830731"/>
            <a:ext cx="167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ZeitwächterIn</a:t>
            </a:r>
            <a:r>
              <a:rPr lang="de-D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0" name="Picture 6" descr="http://www.tqm.com/seminare/fmea/fmea-moderator-schulung-seminar-training/resolveuid/5808d019cf5122b510d96186ccaad9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69" y="1006053"/>
            <a:ext cx="1776044" cy="16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7164585" y="2006425"/>
            <a:ext cx="154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ModeratorIn</a:t>
            </a:r>
            <a:r>
              <a:rPr lang="de-D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844503" y="4679775"/>
            <a:ext cx="23200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Gruppenmitglieder als </a:t>
            </a:r>
            <a:r>
              <a:rPr lang="de-D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Berate</a:t>
            </a:r>
            <a:r>
              <a:rPr lang="de-D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71600" y="5248697"/>
            <a:ext cx="18354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GastgeberIn</a:t>
            </a:r>
            <a:endParaRPr 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06515" y="6399329"/>
            <a:ext cx="8550950" cy="315035"/>
          </a:xfrm>
        </p:spPr>
        <p:txBody>
          <a:bodyPr/>
          <a:lstStyle/>
          <a:p>
            <a:pPr>
              <a:defRPr/>
            </a:pPr>
            <a:r>
              <a:rPr lang="en-GB" sz="1400" b="1" dirty="0" smtClean="0">
                <a:latin typeface="Calibri" panose="020F0502020204030204" pitchFamily="34" charset="0"/>
              </a:rPr>
              <a:t>Tandems: </a:t>
            </a:r>
            <a:r>
              <a:rPr lang="en-GB" sz="1400" b="1" dirty="0" err="1" smtClean="0">
                <a:latin typeface="Calibri" panose="020F0502020204030204" pitchFamily="34" charset="0"/>
              </a:rPr>
              <a:t>Biljana</a:t>
            </a:r>
            <a:r>
              <a:rPr lang="en-GB" sz="1400" b="1" dirty="0" smtClean="0">
                <a:latin typeface="Calibri" panose="020F0502020204030204" pitchFamily="34" charset="0"/>
              </a:rPr>
              <a:t>/</a:t>
            </a:r>
            <a:r>
              <a:rPr lang="en-GB" sz="1400" b="1" dirty="0" err="1" smtClean="0">
                <a:latin typeface="Calibri" panose="020F0502020204030204" pitchFamily="34" charset="0"/>
              </a:rPr>
              <a:t>Susu</a:t>
            </a:r>
            <a:r>
              <a:rPr lang="en-GB" sz="1400" b="1" dirty="0" smtClean="0">
                <a:latin typeface="Calibri" panose="020F0502020204030204" pitchFamily="34" charset="0"/>
              </a:rPr>
              <a:t>; Gisela/Elvira; Stephanie/</a:t>
            </a:r>
            <a:r>
              <a:rPr lang="en-GB" sz="1400" b="1" dirty="0" err="1" smtClean="0">
                <a:latin typeface="Calibri" panose="020F0502020204030204" pitchFamily="34" charset="0"/>
              </a:rPr>
              <a:t>Reto</a:t>
            </a:r>
            <a:r>
              <a:rPr lang="en-GB" sz="1400" b="1" dirty="0" smtClean="0"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8194" name="Picture 2" descr="\\ad.zbw.ch\ZBW\Users\ro\Desktop\Lerngruppen_PA_Sargans\2015-05-06 11.25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368660"/>
            <a:ext cx="7902370" cy="59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161510" y="6399330"/>
            <a:ext cx="8685965" cy="323655"/>
          </a:xfrm>
        </p:spPr>
        <p:txBody>
          <a:bodyPr/>
          <a:lstStyle/>
          <a:p>
            <a:pPr>
              <a:defRPr/>
            </a:pPr>
            <a:r>
              <a:rPr lang="en-GB" sz="1400" b="1" dirty="0" smtClean="0">
                <a:latin typeface="Calibri" panose="020F0502020204030204" pitchFamily="34" charset="0"/>
              </a:rPr>
              <a:t>Tandems:  Andrea/Thomas; </a:t>
            </a:r>
            <a:r>
              <a:rPr lang="en-GB" sz="1400" b="1" dirty="0" err="1" smtClean="0">
                <a:latin typeface="Calibri" panose="020F0502020204030204" pitchFamily="34" charset="0"/>
              </a:rPr>
              <a:t>Rosmarie</a:t>
            </a:r>
            <a:r>
              <a:rPr lang="en-GB" sz="1400" b="1" dirty="0" smtClean="0">
                <a:latin typeface="Calibri" panose="020F0502020204030204" pitchFamily="34" charset="0"/>
              </a:rPr>
              <a:t>/</a:t>
            </a:r>
            <a:r>
              <a:rPr lang="en-GB" sz="1400" b="1" dirty="0" err="1" smtClean="0">
                <a:latin typeface="Calibri" panose="020F0502020204030204" pitchFamily="34" charset="0"/>
              </a:rPr>
              <a:t>Mireille</a:t>
            </a:r>
            <a:r>
              <a:rPr lang="en-GB" sz="1400" b="1" dirty="0" smtClean="0">
                <a:latin typeface="Calibri" panose="020F0502020204030204" pitchFamily="34" charset="0"/>
              </a:rPr>
              <a:t>; Thomas/Jacqueline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9218" name="Picture 2" descr="\\ad.zbw.ch\ZBW\Users\ro\Desktop\Lerngruppen_PA_Sargans\2015-05-06 11.25.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323655"/>
            <a:ext cx="8055895" cy="60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_Dozentenvorlage_2009">
  <a:themeElements>
    <a:clrScheme name="Dozentenvorlage_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zentenvorlag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zentenvorlag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zentenvorlage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zentenvorlage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zentenvorlage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zentenvorlage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zentenvorlage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zentenvorlage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zentenvorlage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zentenvorlage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zentenvorlage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zentenvorlage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zentenvorlage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25_Dozentenvorlage_2009</vt:lpstr>
      <vt:lpstr>9_Standarddesign</vt:lpstr>
      <vt:lpstr>26_Standarddesign</vt:lpstr>
      <vt:lpstr>PowerPoint-Präsentation</vt:lpstr>
      <vt:lpstr>Rollen in der Kollegialen Praxisberatung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 Rosen</dc:creator>
  <cp:lastModifiedBy>Ernesto Witschi</cp:lastModifiedBy>
  <cp:revision>4</cp:revision>
  <dcterms:created xsi:type="dcterms:W3CDTF">2015-09-04T16:28:46Z</dcterms:created>
  <dcterms:modified xsi:type="dcterms:W3CDTF">2015-11-05T14:34:57Z</dcterms:modified>
</cp:coreProperties>
</file>