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56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125299-79DA-4E37-BCF6-CAA10ED91170}" type="datetimeFigureOut">
              <a:rPr lang="de-CH" smtClean="0"/>
              <a:t>04.09.2015</a:t>
            </a:fld>
            <a:endParaRPr lang="de-CH"/>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4274C0-7F7A-482F-B6EB-09475F2877D6}" type="slidenum">
              <a:rPr lang="de-CH" smtClean="0"/>
              <a:t>‹Nr.›</a:t>
            </a:fld>
            <a:endParaRPr lang="de-CH"/>
          </a:p>
        </p:txBody>
      </p:sp>
    </p:spTree>
    <p:extLst>
      <p:ext uri="{BB962C8B-B14F-4D97-AF65-F5344CB8AC3E}">
        <p14:creationId xmlns:p14="http://schemas.microsoft.com/office/powerpoint/2010/main" val="2620401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wdr.de/tv/quarks/sendungsbeitraege/2014/0107/uebersicht.jsp"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Leitfrage:</a:t>
            </a:r>
          </a:p>
          <a:p>
            <a:r>
              <a:rPr lang="de-CH" dirty="0" smtClean="0"/>
              <a:t>Was heisst das? Ich verstehe nicht, was das heisst?</a:t>
            </a:r>
          </a:p>
          <a:p>
            <a:r>
              <a:rPr lang="de-CH" dirty="0" smtClean="0"/>
              <a:t>Aufgabe:</a:t>
            </a:r>
          </a:p>
          <a:p>
            <a:r>
              <a:rPr lang="de-CH" dirty="0" smtClean="0"/>
              <a:t>Unklare, undeutliche Begriffe erkennen, gemeinsam klären bzw. definieren. Stellt als Lerngruppe ein gemeinsames Verständnis her.</a:t>
            </a:r>
          </a:p>
          <a:p>
            <a:endParaRPr lang="de-CH" dirty="0" smtClean="0"/>
          </a:p>
          <a:p>
            <a:endParaRPr lang="de-CH" dirty="0"/>
          </a:p>
        </p:txBody>
      </p:sp>
      <p:sp>
        <p:nvSpPr>
          <p:cNvPr id="4" name="Foliennummernplatzhalter 3"/>
          <p:cNvSpPr>
            <a:spLocks noGrp="1"/>
          </p:cNvSpPr>
          <p:nvPr>
            <p:ph type="sldNum" sz="quarter" idx="10"/>
          </p:nvPr>
        </p:nvSpPr>
        <p:spPr/>
        <p:txBody>
          <a:bodyPr/>
          <a:lstStyle/>
          <a:p>
            <a:pPr>
              <a:defRPr/>
            </a:pPr>
            <a:fld id="{2D7B0D96-016F-4EB2-81F9-3BC7A42DF208}" type="slidenum">
              <a:rPr lang="en-GB" smtClean="0">
                <a:solidFill>
                  <a:prstClr val="black"/>
                </a:solidFill>
              </a:rPr>
              <a:pPr>
                <a:defRPr/>
              </a:pPr>
              <a:t>1</a:t>
            </a:fld>
            <a:endParaRPr lang="en-GB">
              <a:solidFill>
                <a:prstClr val="black"/>
              </a:solidFill>
            </a:endParaRPr>
          </a:p>
        </p:txBody>
      </p:sp>
    </p:spTree>
    <p:extLst>
      <p:ext uri="{BB962C8B-B14F-4D97-AF65-F5344CB8AC3E}">
        <p14:creationId xmlns:p14="http://schemas.microsoft.com/office/powerpoint/2010/main" val="3357872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Quelle: Weber, Agnes (2005): Problem-</a:t>
            </a:r>
            <a:r>
              <a:rPr lang="de-CH" dirty="0" err="1" smtClean="0"/>
              <a:t>Based</a:t>
            </a:r>
            <a:r>
              <a:rPr lang="de-CH" dirty="0" smtClean="0"/>
              <a:t> Learning – Ansatz zur Verknüpfung von Theorie und Praxis. In: Beiträge zur Lehrerbildung. www. bzl-online.ch.</a:t>
            </a:r>
            <a:r>
              <a:rPr lang="de-CH" baseline="0" dirty="0" smtClean="0"/>
              <a:t> </a:t>
            </a:r>
            <a:endParaRPr lang="de-CH" dirty="0"/>
          </a:p>
        </p:txBody>
      </p:sp>
      <p:sp>
        <p:nvSpPr>
          <p:cNvPr id="4" name="Foliennummernplatzhalter 3"/>
          <p:cNvSpPr>
            <a:spLocks noGrp="1"/>
          </p:cNvSpPr>
          <p:nvPr>
            <p:ph type="sldNum" sz="quarter" idx="10"/>
          </p:nvPr>
        </p:nvSpPr>
        <p:spPr/>
        <p:txBody>
          <a:bodyPr/>
          <a:lstStyle/>
          <a:p>
            <a:pPr>
              <a:defRPr/>
            </a:pPr>
            <a:fld id="{2D7B0D96-016F-4EB2-81F9-3BC7A42DF208}" type="slidenum">
              <a:rPr lang="en-GB" smtClean="0">
                <a:solidFill>
                  <a:prstClr val="black"/>
                </a:solidFill>
              </a:rPr>
              <a:pPr>
                <a:defRPr/>
              </a:pPr>
              <a:t>2</a:t>
            </a:fld>
            <a:endParaRPr lang="en-GB">
              <a:solidFill>
                <a:prstClr val="black"/>
              </a:solidFill>
            </a:endParaRPr>
          </a:p>
        </p:txBody>
      </p:sp>
    </p:spTree>
    <p:extLst>
      <p:ext uri="{BB962C8B-B14F-4D97-AF65-F5344CB8AC3E}">
        <p14:creationId xmlns:p14="http://schemas.microsoft.com/office/powerpoint/2010/main" val="3357872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de-CH" sz="1200" dirty="0" smtClean="0">
                <a:ea typeface="Calibri" pitchFamily="34" charset="0"/>
                <a:cs typeface="Calibri" pitchFamily="34" charset="0"/>
                <a:hlinkClick r:id="rId3"/>
              </a:rPr>
              <a:t>http://www.wdr.de/tv/quarks/sendungsbeitraege/2014/0107/uebersicht.jsp</a:t>
            </a:r>
            <a:r>
              <a:rPr lang="de-CH" sz="1200" dirty="0" smtClean="0">
                <a:ea typeface="Calibri" pitchFamily="34" charset="0"/>
                <a:cs typeface="Calibri" pitchFamily="34" charset="0"/>
              </a:rPr>
              <a:t> </a:t>
            </a:r>
            <a:endParaRPr lang="de-CH" sz="1200" dirty="0" smtClean="0">
              <a:latin typeface="Calibri" pitchFamily="34" charset="0"/>
              <a:ea typeface="Calibri" pitchFamily="34" charset="0"/>
              <a:cs typeface="Calibri" pitchFamily="34" charset="0"/>
            </a:endParaRPr>
          </a:p>
          <a:p>
            <a:endParaRPr lang="de-CH" dirty="0"/>
          </a:p>
        </p:txBody>
      </p:sp>
      <p:sp>
        <p:nvSpPr>
          <p:cNvPr id="4" name="Foliennummernplatzhalter 3"/>
          <p:cNvSpPr>
            <a:spLocks noGrp="1"/>
          </p:cNvSpPr>
          <p:nvPr>
            <p:ph type="sldNum" sz="quarter" idx="10"/>
          </p:nvPr>
        </p:nvSpPr>
        <p:spPr/>
        <p:txBody>
          <a:bodyPr/>
          <a:lstStyle/>
          <a:p>
            <a:pPr>
              <a:defRPr/>
            </a:pPr>
            <a:fld id="{2D7B0D96-016F-4EB2-81F9-3BC7A42DF208}" type="slidenum">
              <a:rPr lang="en-GB" smtClean="0">
                <a:solidFill>
                  <a:prstClr val="black"/>
                </a:solidFill>
              </a:rPr>
              <a:pPr>
                <a:defRPr/>
              </a:pPr>
              <a:t>3</a:t>
            </a:fld>
            <a:endParaRPr lang="en-GB">
              <a:solidFill>
                <a:prstClr val="black"/>
              </a:solidFill>
            </a:endParaRPr>
          </a:p>
        </p:txBody>
      </p:sp>
    </p:spTree>
    <p:extLst>
      <p:ext uri="{BB962C8B-B14F-4D97-AF65-F5344CB8AC3E}">
        <p14:creationId xmlns:p14="http://schemas.microsoft.com/office/powerpoint/2010/main" val="21423312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3" name="Picture 6" descr="Logo_ZbW_mit Typo"/>
          <p:cNvPicPr>
            <a:picLocks noChangeAspect="1" noChangeArrowheads="1"/>
          </p:cNvPicPr>
          <p:nvPr/>
        </p:nvPicPr>
        <p:blipFill>
          <a:blip r:embed="rId2"/>
          <a:srcRect/>
          <a:stretch>
            <a:fillRect/>
          </a:stretch>
        </p:blipFill>
        <p:spPr bwMode="auto">
          <a:xfrm>
            <a:off x="6921500" y="6219825"/>
            <a:ext cx="2016125" cy="522288"/>
          </a:xfrm>
          <a:prstGeom prst="rect">
            <a:avLst/>
          </a:prstGeom>
          <a:noFill/>
          <a:ln w="9525">
            <a:noFill/>
            <a:miter lim="800000"/>
            <a:headEnd/>
            <a:tailEnd/>
          </a:ln>
        </p:spPr>
      </p:pic>
      <p:sp>
        <p:nvSpPr>
          <p:cNvPr id="4" name="Rectangle 7"/>
          <p:cNvSpPr>
            <a:spLocks noChangeArrowheads="1"/>
          </p:cNvSpPr>
          <p:nvPr/>
        </p:nvSpPr>
        <p:spPr bwMode="auto">
          <a:xfrm>
            <a:off x="468313" y="6165850"/>
            <a:ext cx="5319712" cy="431800"/>
          </a:xfrm>
          <a:prstGeom prst="rect">
            <a:avLst/>
          </a:prstGeom>
          <a:noFill/>
          <a:ln>
            <a:noFill/>
          </a:ln>
          <a:extLst/>
        </p:spPr>
        <p:txBody>
          <a:bodyPr/>
          <a:lstStyle/>
          <a:p>
            <a:pPr fontAlgn="base">
              <a:spcBef>
                <a:spcPct val="20000"/>
              </a:spcBef>
              <a:spcAft>
                <a:spcPct val="0"/>
              </a:spcAft>
              <a:defRPr/>
            </a:pPr>
            <a:endParaRPr lang="de-CH" sz="1200">
              <a:solidFill>
                <a:srgbClr val="000000"/>
              </a:solidFill>
            </a:endParaRPr>
          </a:p>
        </p:txBody>
      </p:sp>
      <p:sp>
        <p:nvSpPr>
          <p:cNvPr id="5" name="Line 9"/>
          <p:cNvSpPr>
            <a:spLocks noChangeShapeType="1"/>
          </p:cNvSpPr>
          <p:nvPr/>
        </p:nvSpPr>
        <p:spPr bwMode="auto">
          <a:xfrm>
            <a:off x="250825" y="6084888"/>
            <a:ext cx="8642350" cy="7937"/>
          </a:xfrm>
          <a:prstGeom prst="line">
            <a:avLst/>
          </a:prstGeom>
          <a:noFill/>
          <a:ln w="9525">
            <a:solidFill>
              <a:srgbClr val="FDB603"/>
            </a:solidFill>
            <a:round/>
            <a:headEnd/>
            <a:tailEnd/>
          </a:ln>
          <a:extLst/>
        </p:spPr>
        <p:txBody>
          <a:bodyPr/>
          <a:lstStyle/>
          <a:p>
            <a:pPr fontAlgn="base">
              <a:spcBef>
                <a:spcPct val="0"/>
              </a:spcBef>
              <a:spcAft>
                <a:spcPct val="0"/>
              </a:spcAft>
              <a:defRPr/>
            </a:pPr>
            <a:endParaRPr lang="de-CH">
              <a:solidFill>
                <a:srgbClr val="000000"/>
              </a:solidFill>
            </a:endParaRPr>
          </a:p>
        </p:txBody>
      </p:sp>
      <p:sp>
        <p:nvSpPr>
          <p:cNvPr id="89090" name="Rectangle 2"/>
          <p:cNvSpPr>
            <a:spLocks noGrp="1" noChangeArrowheads="1"/>
          </p:cNvSpPr>
          <p:nvPr>
            <p:ph type="ctrTitle"/>
          </p:nvPr>
        </p:nvSpPr>
        <p:spPr>
          <a:xfrm>
            <a:off x="250825" y="1989138"/>
            <a:ext cx="8642350" cy="2879725"/>
          </a:xfrm>
        </p:spPr>
        <p:txBody>
          <a:bodyPr/>
          <a:lstStyle>
            <a:lvl1pPr algn="ctr">
              <a:defRPr/>
            </a:lvl1pPr>
          </a:lstStyle>
          <a:p>
            <a:r>
              <a:rPr lang="de-CH"/>
              <a:t>Titelmasterformat durch Klicken bearbeiten</a:t>
            </a:r>
          </a:p>
        </p:txBody>
      </p:sp>
    </p:spTree>
    <p:extLst>
      <p:ext uri="{BB962C8B-B14F-4D97-AF65-F5344CB8AC3E}">
        <p14:creationId xmlns:p14="http://schemas.microsoft.com/office/powerpoint/2010/main" val="381054080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6"/>
          <p:cNvSpPr>
            <a:spLocks noGrp="1" noChangeArrowheads="1"/>
          </p:cNvSpPr>
          <p:nvPr>
            <p:ph type="sldNum" sz="quarter" idx="10"/>
          </p:nvPr>
        </p:nvSpPr>
        <p:spPr>
          <a:ln/>
        </p:spPr>
        <p:txBody>
          <a:bodyPr/>
          <a:lstStyle>
            <a:lvl1pPr>
              <a:defRPr/>
            </a:lvl1pPr>
          </a:lstStyle>
          <a:p>
            <a:pPr>
              <a:defRPr/>
            </a:pPr>
            <a:r>
              <a:rPr lang="en-GB">
                <a:solidFill>
                  <a:srgbClr val="000000"/>
                </a:solidFill>
              </a:rPr>
              <a:t>	as	Seite </a:t>
            </a:r>
            <a:fld id="{EFA445C4-67F5-4A1A-B379-1607D4348C22}" type="slidenum">
              <a:rPr lang="en-GB">
                <a:solidFill>
                  <a:srgbClr val="000000"/>
                </a:solidFill>
              </a:rPr>
              <a:pPr>
                <a:defRPr/>
              </a:pPr>
              <a:t>‹Nr.›</a:t>
            </a:fld>
            <a:endParaRPr lang="en-GB">
              <a:solidFill>
                <a:srgbClr val="000000"/>
              </a:solidFill>
            </a:endParaRPr>
          </a:p>
        </p:txBody>
      </p:sp>
    </p:spTree>
    <p:extLst>
      <p:ext uri="{BB962C8B-B14F-4D97-AF65-F5344CB8AC3E}">
        <p14:creationId xmlns:p14="http://schemas.microsoft.com/office/powerpoint/2010/main" val="27402420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32588" y="115888"/>
            <a:ext cx="2160587" cy="5722937"/>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250825" y="115888"/>
            <a:ext cx="6329363" cy="57229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6"/>
          <p:cNvSpPr>
            <a:spLocks noGrp="1" noChangeArrowheads="1"/>
          </p:cNvSpPr>
          <p:nvPr>
            <p:ph type="sldNum" sz="quarter" idx="10"/>
          </p:nvPr>
        </p:nvSpPr>
        <p:spPr>
          <a:ln/>
        </p:spPr>
        <p:txBody>
          <a:bodyPr/>
          <a:lstStyle>
            <a:lvl1pPr>
              <a:defRPr/>
            </a:lvl1pPr>
          </a:lstStyle>
          <a:p>
            <a:pPr>
              <a:defRPr/>
            </a:pPr>
            <a:r>
              <a:rPr lang="en-GB">
                <a:solidFill>
                  <a:srgbClr val="000000"/>
                </a:solidFill>
              </a:rPr>
              <a:t>	as	Seite </a:t>
            </a:r>
            <a:fld id="{10255203-84E0-4417-A563-3DF87370167C}" type="slidenum">
              <a:rPr lang="en-GB">
                <a:solidFill>
                  <a:srgbClr val="000000"/>
                </a:solidFill>
              </a:rPr>
              <a:pPr>
                <a:defRPr/>
              </a:pPr>
              <a:t>‹Nr.›</a:t>
            </a:fld>
            <a:endParaRPr lang="en-GB">
              <a:solidFill>
                <a:srgbClr val="000000"/>
              </a:solidFill>
            </a:endParaRPr>
          </a:p>
        </p:txBody>
      </p:sp>
    </p:spTree>
    <p:extLst>
      <p:ext uri="{BB962C8B-B14F-4D97-AF65-F5344CB8AC3E}">
        <p14:creationId xmlns:p14="http://schemas.microsoft.com/office/powerpoint/2010/main" val="64323908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CH"/>
          </a:p>
        </p:txBody>
      </p:sp>
    </p:spTree>
    <p:extLst>
      <p:ext uri="{BB962C8B-B14F-4D97-AF65-F5344CB8AC3E}">
        <p14:creationId xmlns:p14="http://schemas.microsoft.com/office/powerpoint/2010/main" val="155895411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CH"/>
          </a:p>
        </p:txBody>
      </p:sp>
      <p:sp>
        <p:nvSpPr>
          <p:cNvPr id="3" name="Tabellenplatzhalter 2"/>
          <p:cNvSpPr>
            <a:spLocks noGrp="1"/>
          </p:cNvSpPr>
          <p:nvPr>
            <p:ph type="tbl" idx="1"/>
          </p:nvPr>
        </p:nvSpPr>
        <p:spPr>
          <a:xfrm>
            <a:off x="457200" y="1600200"/>
            <a:ext cx="8229600" cy="4525963"/>
          </a:xfrm>
        </p:spPr>
        <p:txBody>
          <a:bodyPr/>
          <a:lstStyle/>
          <a:p>
            <a:pPr lvl="0"/>
            <a:endParaRPr lang="de-CH" noProof="0"/>
          </a:p>
        </p:txBody>
      </p:sp>
      <p:sp>
        <p:nvSpPr>
          <p:cNvPr id="4" name="Datumsplatzhalter 3"/>
          <p:cNvSpPr>
            <a:spLocks noGrp="1"/>
          </p:cNvSpPr>
          <p:nvPr>
            <p:ph type="dt" sz="half" idx="10"/>
          </p:nvPr>
        </p:nvSpPr>
        <p:spPr>
          <a:xfrm>
            <a:off x="457200" y="6245225"/>
            <a:ext cx="2133600" cy="476250"/>
          </a:xfrm>
          <a:prstGeom prst="rect">
            <a:avLst/>
          </a:prstGeom>
        </p:spPr>
        <p:txBody>
          <a:bodyPr/>
          <a:lstStyle>
            <a:lvl1pPr>
              <a:defRPr>
                <a:latin typeface="Arial" charset="0"/>
              </a:defRPr>
            </a:lvl1pPr>
          </a:lstStyle>
          <a:p>
            <a:pPr fontAlgn="base">
              <a:spcBef>
                <a:spcPct val="0"/>
              </a:spcBef>
              <a:spcAft>
                <a:spcPct val="0"/>
              </a:spcAft>
              <a:defRPr/>
            </a:pPr>
            <a:endParaRPr lang="de-DE">
              <a:solidFill>
                <a:srgbClr val="000000"/>
              </a:solidFill>
            </a:endParaRPr>
          </a:p>
        </p:txBody>
      </p:sp>
      <p:sp>
        <p:nvSpPr>
          <p:cNvPr id="5" name="Fußzeilenplatzhalter 4"/>
          <p:cNvSpPr>
            <a:spLocks noGrp="1"/>
          </p:cNvSpPr>
          <p:nvPr>
            <p:ph type="ftr" sz="quarter" idx="11"/>
          </p:nvPr>
        </p:nvSpPr>
        <p:spPr>
          <a:xfrm>
            <a:off x="3124200" y="6245225"/>
            <a:ext cx="2895600" cy="476250"/>
          </a:xfrm>
          <a:prstGeom prst="rect">
            <a:avLst/>
          </a:prstGeom>
        </p:spPr>
        <p:txBody>
          <a:bodyPr/>
          <a:lstStyle>
            <a:lvl1pPr>
              <a:defRPr>
                <a:latin typeface="Arial" charset="0"/>
              </a:defRPr>
            </a:lvl1pPr>
          </a:lstStyle>
          <a:p>
            <a:pPr fontAlgn="base">
              <a:spcBef>
                <a:spcPct val="0"/>
              </a:spcBef>
              <a:spcAft>
                <a:spcPct val="0"/>
              </a:spcAft>
              <a:defRPr/>
            </a:pPr>
            <a:endParaRPr lang="de-DE">
              <a:solidFill>
                <a:srgbClr val="000000"/>
              </a:solidFill>
            </a:endParaRPr>
          </a:p>
        </p:txBody>
      </p:sp>
      <p:sp>
        <p:nvSpPr>
          <p:cNvPr id="6" name="Foliennummernplatzhalter 5"/>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0EF7A62B-D43F-45EF-A9D6-86BCA093F86C}"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314043441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04800" y="115888"/>
            <a:ext cx="8497888" cy="647700"/>
          </a:xfrm>
        </p:spPr>
        <p:txBody>
          <a:bodyPr/>
          <a:lstStyle/>
          <a:p>
            <a:r>
              <a:rPr lang="de-DE" smtClean="0"/>
              <a:t>Titelmasterformat durch Klicken bearbeiten</a:t>
            </a:r>
            <a:endParaRPr lang="de-CH"/>
          </a:p>
        </p:txBody>
      </p:sp>
      <p:sp>
        <p:nvSpPr>
          <p:cNvPr id="3" name="Textplatzhalter 2"/>
          <p:cNvSpPr>
            <a:spLocks noGrp="1"/>
          </p:cNvSpPr>
          <p:nvPr>
            <p:ph type="body" sz="half" idx="1"/>
          </p:nvPr>
        </p:nvSpPr>
        <p:spPr>
          <a:xfrm>
            <a:off x="395288" y="981078"/>
            <a:ext cx="4171950" cy="518477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719644" y="981078"/>
            <a:ext cx="4173537" cy="518477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Rectangle 6"/>
          <p:cNvSpPr>
            <a:spLocks noGrp="1" noChangeArrowheads="1"/>
          </p:cNvSpPr>
          <p:nvPr>
            <p:ph type="sldNum" sz="quarter" idx="10"/>
          </p:nvPr>
        </p:nvSpPr>
        <p:spPr>
          <a:xfrm>
            <a:off x="296885" y="6264319"/>
            <a:ext cx="5399087" cy="288925"/>
          </a:xfrm>
          <a:prstGeom prst="rect">
            <a:avLst/>
          </a:prstGeom>
          <a:ln/>
        </p:spPr>
        <p:txBody>
          <a:bodyPr/>
          <a:lstStyle>
            <a:lvl1pPr>
              <a:defRPr/>
            </a:lvl1pPr>
          </a:lstStyle>
          <a:p>
            <a:pPr>
              <a:defRPr/>
            </a:pPr>
            <a:r>
              <a:rPr lang="en-GB">
                <a:solidFill>
                  <a:srgbClr val="000000"/>
                </a:solidFill>
              </a:rPr>
              <a:t>Gestaltung von Powerpoint-Seiten	ZbW	Seite </a:t>
            </a:r>
            <a:fld id="{2716EB95-6601-4B74-913A-4F9FCF3E0D33}" type="slidenum">
              <a:rPr lang="en-GB">
                <a:solidFill>
                  <a:srgbClr val="000000"/>
                </a:solidFill>
              </a:rPr>
              <a:pPr>
                <a:defRPr/>
              </a:pPr>
              <a:t>‹Nr.›</a:t>
            </a:fld>
            <a:endParaRPr lang="en-GB">
              <a:solidFill>
                <a:srgbClr val="000000"/>
              </a:solidFill>
            </a:endParaRPr>
          </a:p>
        </p:txBody>
      </p:sp>
    </p:spTree>
    <p:extLst>
      <p:ext uri="{BB962C8B-B14F-4D97-AF65-F5344CB8AC3E}">
        <p14:creationId xmlns:p14="http://schemas.microsoft.com/office/powerpoint/2010/main" val="143597135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elfolie">
    <p:spTree>
      <p:nvGrpSpPr>
        <p:cNvPr id="1" name=""/>
        <p:cNvGrpSpPr/>
        <p:nvPr/>
      </p:nvGrpSpPr>
      <p:grpSpPr>
        <a:xfrm>
          <a:off x="0" y="0"/>
          <a:ext cx="0" cy="0"/>
          <a:chOff x="0" y="0"/>
          <a:chExt cx="0" cy="0"/>
        </a:xfrm>
      </p:grpSpPr>
      <p:pic>
        <p:nvPicPr>
          <p:cNvPr id="3" name="Picture 6" descr="Logo_ZbW_mit Typ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21500" y="6218238"/>
            <a:ext cx="20161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7"/>
          <p:cNvSpPr>
            <a:spLocks noChangeArrowheads="1"/>
          </p:cNvSpPr>
          <p:nvPr/>
        </p:nvSpPr>
        <p:spPr bwMode="auto">
          <a:xfrm>
            <a:off x="468313" y="6165850"/>
            <a:ext cx="531971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20000"/>
              </a:spcBef>
              <a:spcAft>
                <a:spcPct val="0"/>
              </a:spcAft>
            </a:pPr>
            <a:endParaRPr lang="de-CH" sz="1200">
              <a:solidFill>
                <a:srgbClr val="000000"/>
              </a:solidFill>
            </a:endParaRPr>
          </a:p>
        </p:txBody>
      </p:sp>
      <p:sp>
        <p:nvSpPr>
          <p:cNvPr id="5" name="Line 9"/>
          <p:cNvSpPr>
            <a:spLocks noChangeShapeType="1"/>
          </p:cNvSpPr>
          <p:nvPr userDrawn="1"/>
        </p:nvSpPr>
        <p:spPr bwMode="auto">
          <a:xfrm>
            <a:off x="250825" y="6084888"/>
            <a:ext cx="8642350" cy="7937"/>
          </a:xfrm>
          <a:prstGeom prst="line">
            <a:avLst/>
          </a:prstGeom>
          <a:noFill/>
          <a:ln w="9525">
            <a:solidFill>
              <a:srgbClr val="FDB603"/>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de-CH">
              <a:solidFill>
                <a:srgbClr val="000000"/>
              </a:solidFill>
            </a:endParaRPr>
          </a:p>
        </p:txBody>
      </p:sp>
      <p:sp>
        <p:nvSpPr>
          <p:cNvPr id="89090" name="Rectangle 2"/>
          <p:cNvSpPr>
            <a:spLocks noGrp="1" noChangeArrowheads="1"/>
          </p:cNvSpPr>
          <p:nvPr>
            <p:ph type="ctrTitle"/>
          </p:nvPr>
        </p:nvSpPr>
        <p:spPr>
          <a:xfrm>
            <a:off x="250825" y="1989138"/>
            <a:ext cx="8642350" cy="2879725"/>
          </a:xfrm>
        </p:spPr>
        <p:txBody>
          <a:bodyPr/>
          <a:lstStyle>
            <a:lvl1pPr algn="ctr">
              <a:defRPr/>
            </a:lvl1pPr>
          </a:lstStyle>
          <a:p>
            <a:r>
              <a:rPr lang="de-CH"/>
              <a:t>Titelmasterformat durch Klicken bearbeiten</a:t>
            </a:r>
          </a:p>
        </p:txBody>
      </p:sp>
    </p:spTree>
    <p:extLst>
      <p:ext uri="{BB962C8B-B14F-4D97-AF65-F5344CB8AC3E}">
        <p14:creationId xmlns:p14="http://schemas.microsoft.com/office/powerpoint/2010/main" val="40943880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6"/>
          <p:cNvSpPr>
            <a:spLocks noGrp="1" noChangeArrowheads="1"/>
          </p:cNvSpPr>
          <p:nvPr>
            <p:ph type="sldNum" sz="quarter" idx="10"/>
          </p:nvPr>
        </p:nvSpPr>
        <p:spPr>
          <a:ln/>
        </p:spPr>
        <p:txBody>
          <a:bodyPr/>
          <a:lstStyle>
            <a:lvl1pPr>
              <a:defRPr/>
            </a:lvl1pPr>
          </a:lstStyle>
          <a:p>
            <a:pPr>
              <a:defRPr/>
            </a:pPr>
            <a:r>
              <a:rPr lang="en-GB">
                <a:solidFill>
                  <a:srgbClr val="000000"/>
                </a:solidFill>
              </a:rPr>
              <a:t>	as	Seite </a:t>
            </a:r>
            <a:fld id="{BBAFC44C-4C28-4696-829D-BDF24AA08B40}" type="slidenum">
              <a:rPr lang="en-GB">
                <a:solidFill>
                  <a:srgbClr val="000000"/>
                </a:solidFill>
              </a:rPr>
              <a:pPr>
                <a:defRPr/>
              </a:pPr>
              <a:t>‹Nr.›</a:t>
            </a:fld>
            <a:endParaRPr lang="en-GB">
              <a:solidFill>
                <a:srgbClr val="000000"/>
              </a:solidFill>
            </a:endParaRPr>
          </a:p>
        </p:txBody>
      </p:sp>
    </p:spTree>
    <p:extLst>
      <p:ext uri="{BB962C8B-B14F-4D97-AF65-F5344CB8AC3E}">
        <p14:creationId xmlns:p14="http://schemas.microsoft.com/office/powerpoint/2010/main" val="11196091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6"/>
          <p:cNvSpPr>
            <a:spLocks noGrp="1" noChangeArrowheads="1"/>
          </p:cNvSpPr>
          <p:nvPr>
            <p:ph type="sldNum" sz="quarter" idx="10"/>
          </p:nvPr>
        </p:nvSpPr>
        <p:spPr>
          <a:ln/>
        </p:spPr>
        <p:txBody>
          <a:bodyPr/>
          <a:lstStyle>
            <a:lvl1pPr>
              <a:defRPr/>
            </a:lvl1pPr>
          </a:lstStyle>
          <a:p>
            <a:pPr>
              <a:defRPr/>
            </a:pPr>
            <a:r>
              <a:rPr lang="en-GB">
                <a:solidFill>
                  <a:srgbClr val="000000"/>
                </a:solidFill>
              </a:rPr>
              <a:t>	as	Seite </a:t>
            </a:r>
            <a:fld id="{35974296-D034-421D-A0EC-97A534197594}" type="slidenum">
              <a:rPr lang="en-GB">
                <a:solidFill>
                  <a:srgbClr val="000000"/>
                </a:solidFill>
              </a:rPr>
              <a:pPr>
                <a:defRPr/>
              </a:pPr>
              <a:t>‹Nr.›</a:t>
            </a:fld>
            <a:endParaRPr lang="en-GB">
              <a:solidFill>
                <a:srgbClr val="000000"/>
              </a:solidFill>
            </a:endParaRPr>
          </a:p>
        </p:txBody>
      </p:sp>
    </p:spTree>
    <p:extLst>
      <p:ext uri="{BB962C8B-B14F-4D97-AF65-F5344CB8AC3E}">
        <p14:creationId xmlns:p14="http://schemas.microsoft.com/office/powerpoint/2010/main" val="20128044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250825" y="981075"/>
            <a:ext cx="4244975" cy="4857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981075"/>
            <a:ext cx="4244975" cy="4857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Rectangle 6"/>
          <p:cNvSpPr>
            <a:spLocks noGrp="1" noChangeArrowheads="1"/>
          </p:cNvSpPr>
          <p:nvPr>
            <p:ph type="sldNum" sz="quarter" idx="10"/>
          </p:nvPr>
        </p:nvSpPr>
        <p:spPr>
          <a:ln/>
        </p:spPr>
        <p:txBody>
          <a:bodyPr/>
          <a:lstStyle>
            <a:lvl1pPr>
              <a:defRPr/>
            </a:lvl1pPr>
          </a:lstStyle>
          <a:p>
            <a:pPr>
              <a:defRPr/>
            </a:pPr>
            <a:r>
              <a:rPr lang="en-GB">
                <a:solidFill>
                  <a:srgbClr val="000000"/>
                </a:solidFill>
              </a:rPr>
              <a:t>	as	Seite </a:t>
            </a:r>
            <a:fld id="{65638C1C-BC9C-4F6A-92F8-44D0646BBBC4}" type="slidenum">
              <a:rPr lang="en-GB">
                <a:solidFill>
                  <a:srgbClr val="000000"/>
                </a:solidFill>
              </a:rPr>
              <a:pPr>
                <a:defRPr/>
              </a:pPr>
              <a:t>‹Nr.›</a:t>
            </a:fld>
            <a:endParaRPr lang="en-GB">
              <a:solidFill>
                <a:srgbClr val="000000"/>
              </a:solidFill>
            </a:endParaRPr>
          </a:p>
        </p:txBody>
      </p:sp>
    </p:spTree>
    <p:extLst>
      <p:ext uri="{BB962C8B-B14F-4D97-AF65-F5344CB8AC3E}">
        <p14:creationId xmlns:p14="http://schemas.microsoft.com/office/powerpoint/2010/main" val="18145914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Rectangle 6"/>
          <p:cNvSpPr>
            <a:spLocks noGrp="1" noChangeArrowheads="1"/>
          </p:cNvSpPr>
          <p:nvPr>
            <p:ph type="sldNum" sz="quarter" idx="10"/>
          </p:nvPr>
        </p:nvSpPr>
        <p:spPr>
          <a:ln/>
        </p:spPr>
        <p:txBody>
          <a:bodyPr/>
          <a:lstStyle>
            <a:lvl1pPr>
              <a:defRPr/>
            </a:lvl1pPr>
          </a:lstStyle>
          <a:p>
            <a:pPr>
              <a:defRPr/>
            </a:pPr>
            <a:r>
              <a:rPr lang="en-GB">
                <a:solidFill>
                  <a:srgbClr val="000000"/>
                </a:solidFill>
              </a:rPr>
              <a:t>	as	Seite </a:t>
            </a:r>
            <a:fld id="{E2C0F5EB-C605-4927-8315-8F3C8D881731}" type="slidenum">
              <a:rPr lang="en-GB">
                <a:solidFill>
                  <a:srgbClr val="000000"/>
                </a:solidFill>
              </a:rPr>
              <a:pPr>
                <a:defRPr/>
              </a:pPr>
              <a:t>‹Nr.›</a:t>
            </a:fld>
            <a:endParaRPr lang="en-GB">
              <a:solidFill>
                <a:srgbClr val="000000"/>
              </a:solidFill>
            </a:endParaRPr>
          </a:p>
        </p:txBody>
      </p:sp>
    </p:spTree>
    <p:extLst>
      <p:ext uri="{BB962C8B-B14F-4D97-AF65-F5344CB8AC3E}">
        <p14:creationId xmlns:p14="http://schemas.microsoft.com/office/powerpoint/2010/main" val="63811368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Rectangle 6"/>
          <p:cNvSpPr>
            <a:spLocks noGrp="1" noChangeArrowheads="1"/>
          </p:cNvSpPr>
          <p:nvPr>
            <p:ph type="sldNum" sz="quarter" idx="10"/>
          </p:nvPr>
        </p:nvSpPr>
        <p:spPr>
          <a:ln/>
        </p:spPr>
        <p:txBody>
          <a:bodyPr/>
          <a:lstStyle>
            <a:lvl1pPr>
              <a:defRPr/>
            </a:lvl1pPr>
          </a:lstStyle>
          <a:p>
            <a:pPr>
              <a:defRPr/>
            </a:pPr>
            <a:r>
              <a:rPr lang="en-GB">
                <a:solidFill>
                  <a:srgbClr val="000000"/>
                </a:solidFill>
              </a:rPr>
              <a:t>	as	Seite </a:t>
            </a:r>
            <a:fld id="{50EB7CF3-BF02-4550-B67E-41826C26FCD2}" type="slidenum">
              <a:rPr lang="en-GB">
                <a:solidFill>
                  <a:srgbClr val="000000"/>
                </a:solidFill>
              </a:rPr>
              <a:pPr>
                <a:defRPr/>
              </a:pPr>
              <a:t>‹Nr.›</a:t>
            </a:fld>
            <a:endParaRPr lang="en-GB">
              <a:solidFill>
                <a:srgbClr val="000000"/>
              </a:solidFill>
            </a:endParaRPr>
          </a:p>
        </p:txBody>
      </p:sp>
    </p:spTree>
    <p:extLst>
      <p:ext uri="{BB962C8B-B14F-4D97-AF65-F5344CB8AC3E}">
        <p14:creationId xmlns:p14="http://schemas.microsoft.com/office/powerpoint/2010/main" val="344976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GB">
                <a:solidFill>
                  <a:srgbClr val="000000"/>
                </a:solidFill>
              </a:rPr>
              <a:t>	as	Seite </a:t>
            </a:r>
            <a:fld id="{8FCD2BB7-ECBE-458C-911A-151A3DC80FA2}" type="slidenum">
              <a:rPr lang="en-GB">
                <a:solidFill>
                  <a:srgbClr val="000000"/>
                </a:solidFill>
              </a:rPr>
              <a:pPr>
                <a:defRPr/>
              </a:pPr>
              <a:t>‹Nr.›</a:t>
            </a:fld>
            <a:endParaRPr lang="en-GB">
              <a:solidFill>
                <a:srgbClr val="000000"/>
              </a:solidFill>
            </a:endParaRPr>
          </a:p>
        </p:txBody>
      </p:sp>
    </p:spTree>
    <p:extLst>
      <p:ext uri="{BB962C8B-B14F-4D97-AF65-F5344CB8AC3E}">
        <p14:creationId xmlns:p14="http://schemas.microsoft.com/office/powerpoint/2010/main" val="4202768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6"/>
          <p:cNvSpPr>
            <a:spLocks noGrp="1" noChangeArrowheads="1"/>
          </p:cNvSpPr>
          <p:nvPr>
            <p:ph type="sldNum" sz="quarter" idx="10"/>
          </p:nvPr>
        </p:nvSpPr>
        <p:spPr>
          <a:ln/>
        </p:spPr>
        <p:txBody>
          <a:bodyPr/>
          <a:lstStyle>
            <a:lvl1pPr>
              <a:defRPr/>
            </a:lvl1pPr>
          </a:lstStyle>
          <a:p>
            <a:pPr>
              <a:defRPr/>
            </a:pPr>
            <a:r>
              <a:rPr lang="en-GB">
                <a:solidFill>
                  <a:srgbClr val="000000"/>
                </a:solidFill>
              </a:rPr>
              <a:t>	as	Seite </a:t>
            </a:r>
            <a:fld id="{E995EFD4-5992-4987-9E8C-03E36AEC887D}" type="slidenum">
              <a:rPr lang="en-GB">
                <a:solidFill>
                  <a:srgbClr val="000000"/>
                </a:solidFill>
              </a:rPr>
              <a:pPr>
                <a:defRPr/>
              </a:pPr>
              <a:t>‹Nr.›</a:t>
            </a:fld>
            <a:endParaRPr lang="en-GB">
              <a:solidFill>
                <a:srgbClr val="000000"/>
              </a:solidFill>
            </a:endParaRPr>
          </a:p>
        </p:txBody>
      </p:sp>
    </p:spTree>
    <p:extLst>
      <p:ext uri="{BB962C8B-B14F-4D97-AF65-F5344CB8AC3E}">
        <p14:creationId xmlns:p14="http://schemas.microsoft.com/office/powerpoint/2010/main" val="177143566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6"/>
          <p:cNvSpPr>
            <a:spLocks noGrp="1" noChangeArrowheads="1"/>
          </p:cNvSpPr>
          <p:nvPr>
            <p:ph type="sldNum" sz="quarter" idx="10"/>
          </p:nvPr>
        </p:nvSpPr>
        <p:spPr>
          <a:ln/>
        </p:spPr>
        <p:txBody>
          <a:bodyPr/>
          <a:lstStyle>
            <a:lvl1pPr>
              <a:defRPr/>
            </a:lvl1pPr>
          </a:lstStyle>
          <a:p>
            <a:pPr>
              <a:defRPr/>
            </a:pPr>
            <a:r>
              <a:rPr lang="en-GB">
                <a:solidFill>
                  <a:srgbClr val="000000"/>
                </a:solidFill>
              </a:rPr>
              <a:t>	as	Seite </a:t>
            </a:r>
            <a:fld id="{6C7299F3-E49F-4F3F-BC4A-DCEC0D012907}" type="slidenum">
              <a:rPr lang="en-GB">
                <a:solidFill>
                  <a:srgbClr val="000000"/>
                </a:solidFill>
              </a:rPr>
              <a:pPr>
                <a:defRPr/>
              </a:pPr>
              <a:t>‹Nr.›</a:t>
            </a:fld>
            <a:endParaRPr lang="en-GB">
              <a:solidFill>
                <a:srgbClr val="000000"/>
              </a:solidFill>
            </a:endParaRPr>
          </a:p>
        </p:txBody>
      </p:sp>
    </p:spTree>
    <p:extLst>
      <p:ext uri="{BB962C8B-B14F-4D97-AF65-F5344CB8AC3E}">
        <p14:creationId xmlns:p14="http://schemas.microsoft.com/office/powerpoint/2010/main" val="42302449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15888"/>
            <a:ext cx="8642350" cy="647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Titelmasterformat durch Klicken bearbeiten</a:t>
            </a:r>
          </a:p>
        </p:txBody>
      </p:sp>
      <p:sp>
        <p:nvSpPr>
          <p:cNvPr id="1027" name="Rectangle 3"/>
          <p:cNvSpPr>
            <a:spLocks noGrp="1" noChangeArrowheads="1"/>
          </p:cNvSpPr>
          <p:nvPr>
            <p:ph type="body" idx="1"/>
          </p:nvPr>
        </p:nvSpPr>
        <p:spPr bwMode="auto">
          <a:xfrm>
            <a:off x="250825" y="981075"/>
            <a:ext cx="8642350" cy="4857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Textmasterformate durch Klicken bearbeiten</a:t>
            </a:r>
          </a:p>
          <a:p>
            <a:pPr lvl="1"/>
            <a:r>
              <a:rPr lang="en-GB" smtClean="0"/>
              <a:t>Zweite Ebene</a:t>
            </a:r>
          </a:p>
          <a:p>
            <a:pPr lvl="2"/>
            <a:r>
              <a:rPr lang="en-GB" smtClean="0"/>
              <a:t>Dritte Ebene</a:t>
            </a:r>
          </a:p>
          <a:p>
            <a:pPr lvl="3"/>
            <a:r>
              <a:rPr lang="en-GB" smtClean="0"/>
              <a:t>Vierte Ebene</a:t>
            </a:r>
          </a:p>
          <a:p>
            <a:pPr lvl="4"/>
            <a:r>
              <a:rPr lang="en-GB" smtClean="0"/>
              <a:t>Fünfte Ebene</a:t>
            </a:r>
          </a:p>
        </p:txBody>
      </p:sp>
      <p:sp>
        <p:nvSpPr>
          <p:cNvPr id="1030" name="Rectangle 6"/>
          <p:cNvSpPr>
            <a:spLocks noGrp="1" noChangeArrowheads="1"/>
          </p:cNvSpPr>
          <p:nvPr>
            <p:ph type="sldNum" sz="quarter" idx="4"/>
          </p:nvPr>
        </p:nvSpPr>
        <p:spPr bwMode="auto">
          <a:xfrm>
            <a:off x="161925" y="6308725"/>
            <a:ext cx="5041900"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tabLst>
                <a:tab pos="3136900" algn="ctr"/>
                <a:tab pos="5924550" algn="r"/>
              </a:tabLst>
              <a:defRPr sz="1000">
                <a:latin typeface="Calibri" panose="020F0502020204030204" pitchFamily="34" charset="0"/>
              </a:defRPr>
            </a:lvl1pPr>
          </a:lstStyle>
          <a:p>
            <a:pPr fontAlgn="base">
              <a:spcBef>
                <a:spcPct val="0"/>
              </a:spcBef>
              <a:spcAft>
                <a:spcPct val="0"/>
              </a:spcAft>
              <a:defRPr/>
            </a:pPr>
            <a:r>
              <a:rPr lang="en-GB" smtClean="0">
                <a:solidFill>
                  <a:srgbClr val="000000"/>
                </a:solidFill>
              </a:rPr>
              <a:t>	as	Seite </a:t>
            </a:r>
            <a:fld id="{E08BAD80-B75F-4EAC-9ABD-FEA91C245DF2}" type="slidenum">
              <a:rPr lang="en-GB" smtClean="0">
                <a:solidFill>
                  <a:srgbClr val="000000"/>
                </a:solidFill>
              </a:rPr>
              <a:pPr fontAlgn="base">
                <a:spcBef>
                  <a:spcPct val="0"/>
                </a:spcBef>
                <a:spcAft>
                  <a:spcPct val="0"/>
                </a:spcAft>
                <a:defRPr/>
              </a:pPr>
              <a:t>‹Nr.›</a:t>
            </a:fld>
            <a:endParaRPr lang="en-GB">
              <a:solidFill>
                <a:srgbClr val="000000"/>
              </a:solidFill>
            </a:endParaRPr>
          </a:p>
        </p:txBody>
      </p:sp>
      <p:sp>
        <p:nvSpPr>
          <p:cNvPr id="1029" name="Line 8"/>
          <p:cNvSpPr>
            <a:spLocks noChangeShapeType="1"/>
          </p:cNvSpPr>
          <p:nvPr/>
        </p:nvSpPr>
        <p:spPr bwMode="auto">
          <a:xfrm flipV="1">
            <a:off x="250825" y="887413"/>
            <a:ext cx="8642350" cy="0"/>
          </a:xfrm>
          <a:prstGeom prst="line">
            <a:avLst/>
          </a:prstGeom>
          <a:noFill/>
          <a:ln w="9525">
            <a:solidFill>
              <a:srgbClr val="FDB603"/>
            </a:solidFill>
            <a:round/>
            <a:headEnd/>
            <a:tailEnd/>
          </a:ln>
          <a:extLst/>
        </p:spPr>
        <p:txBody>
          <a:bodyPr/>
          <a:lstStyle/>
          <a:p>
            <a:pPr fontAlgn="base">
              <a:spcBef>
                <a:spcPct val="0"/>
              </a:spcBef>
              <a:spcAft>
                <a:spcPct val="0"/>
              </a:spcAft>
              <a:defRPr/>
            </a:pPr>
            <a:endParaRPr lang="de-CH">
              <a:solidFill>
                <a:srgbClr val="000000"/>
              </a:solidFill>
              <a:latin typeface="Calibri" panose="020F0502020204030204" pitchFamily="34" charset="0"/>
            </a:endParaRPr>
          </a:p>
        </p:txBody>
      </p:sp>
      <p:pic>
        <p:nvPicPr>
          <p:cNvPr id="2" name="Picture 12" descr="Logo_ZbW_mit Typo"/>
          <p:cNvPicPr>
            <a:picLocks noChangeAspect="1" noChangeArrowheads="1"/>
          </p:cNvPicPr>
          <p:nvPr/>
        </p:nvPicPr>
        <p:blipFill>
          <a:blip r:embed="rId17"/>
          <a:srcRect/>
          <a:stretch>
            <a:fillRect/>
          </a:stretch>
        </p:blipFill>
        <p:spPr bwMode="auto">
          <a:xfrm>
            <a:off x="6911975" y="6218238"/>
            <a:ext cx="2016125" cy="522287"/>
          </a:xfrm>
          <a:prstGeom prst="rect">
            <a:avLst/>
          </a:prstGeom>
          <a:noFill/>
          <a:ln w="9525">
            <a:noFill/>
            <a:miter lim="800000"/>
            <a:headEnd/>
            <a:tailEnd/>
          </a:ln>
        </p:spPr>
      </p:pic>
      <p:sp>
        <p:nvSpPr>
          <p:cNvPr id="1031" name="Line 14"/>
          <p:cNvSpPr>
            <a:spLocks noChangeShapeType="1"/>
          </p:cNvSpPr>
          <p:nvPr/>
        </p:nvSpPr>
        <p:spPr bwMode="auto">
          <a:xfrm>
            <a:off x="250825" y="6084888"/>
            <a:ext cx="8642350" cy="0"/>
          </a:xfrm>
          <a:prstGeom prst="line">
            <a:avLst/>
          </a:prstGeom>
          <a:noFill/>
          <a:ln w="9525">
            <a:solidFill>
              <a:srgbClr val="FDB603"/>
            </a:solidFill>
            <a:round/>
            <a:headEnd/>
            <a:tailEnd/>
          </a:ln>
          <a:extLst/>
        </p:spPr>
        <p:txBody>
          <a:bodyPr/>
          <a:lstStyle/>
          <a:p>
            <a:pPr fontAlgn="base">
              <a:spcBef>
                <a:spcPct val="0"/>
              </a:spcBef>
              <a:spcAft>
                <a:spcPct val="0"/>
              </a:spcAft>
              <a:defRPr/>
            </a:pPr>
            <a:endParaRPr lang="de-CH">
              <a:solidFill>
                <a:srgbClr val="000000"/>
              </a:solidFill>
              <a:latin typeface="Calibri" panose="020F0502020204030204" pitchFamily="34" charset="0"/>
            </a:endParaRPr>
          </a:p>
        </p:txBody>
      </p:sp>
    </p:spTree>
    <p:extLst>
      <p:ext uri="{BB962C8B-B14F-4D97-AF65-F5344CB8AC3E}">
        <p14:creationId xmlns:p14="http://schemas.microsoft.com/office/powerpoint/2010/main" val="2223741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iming>
    <p:tnLst>
      <p:par>
        <p:cTn id="1" dur="indefinite" restart="never" nodeType="tmRoot"/>
      </p:par>
    </p:tnLst>
  </p:timing>
  <p:hf hdr="0" ftr="0" dt="0"/>
  <p:txStyles>
    <p:titleStyle>
      <a:lvl1pPr algn="l" rtl="0" eaLnBrk="0" fontAlgn="base" hangingPunct="0">
        <a:spcBef>
          <a:spcPct val="0"/>
        </a:spcBef>
        <a:spcAft>
          <a:spcPct val="0"/>
        </a:spcAft>
        <a:defRPr sz="4400" b="1">
          <a:solidFill>
            <a:srgbClr val="FDB603"/>
          </a:solidFill>
          <a:latin typeface="Calibri" panose="020F0502020204030204" pitchFamily="34" charset="0"/>
          <a:ea typeface="+mj-ea"/>
          <a:cs typeface="+mj-cs"/>
        </a:defRPr>
      </a:lvl1pPr>
      <a:lvl2pPr algn="l" rtl="0" eaLnBrk="0" fontAlgn="base" hangingPunct="0">
        <a:spcBef>
          <a:spcPct val="0"/>
        </a:spcBef>
        <a:spcAft>
          <a:spcPct val="0"/>
        </a:spcAft>
        <a:defRPr sz="4400" b="1">
          <a:solidFill>
            <a:srgbClr val="FDB603"/>
          </a:solidFill>
          <a:latin typeface="Arial" charset="0"/>
        </a:defRPr>
      </a:lvl2pPr>
      <a:lvl3pPr algn="l" rtl="0" eaLnBrk="0" fontAlgn="base" hangingPunct="0">
        <a:spcBef>
          <a:spcPct val="0"/>
        </a:spcBef>
        <a:spcAft>
          <a:spcPct val="0"/>
        </a:spcAft>
        <a:defRPr sz="4400" b="1">
          <a:solidFill>
            <a:srgbClr val="FDB603"/>
          </a:solidFill>
          <a:latin typeface="Arial" charset="0"/>
        </a:defRPr>
      </a:lvl3pPr>
      <a:lvl4pPr algn="l" rtl="0" eaLnBrk="0" fontAlgn="base" hangingPunct="0">
        <a:spcBef>
          <a:spcPct val="0"/>
        </a:spcBef>
        <a:spcAft>
          <a:spcPct val="0"/>
        </a:spcAft>
        <a:defRPr sz="4400" b="1">
          <a:solidFill>
            <a:srgbClr val="FDB603"/>
          </a:solidFill>
          <a:latin typeface="Arial" charset="0"/>
        </a:defRPr>
      </a:lvl4pPr>
      <a:lvl5pPr algn="l" rtl="0" eaLnBrk="0" fontAlgn="base" hangingPunct="0">
        <a:spcBef>
          <a:spcPct val="0"/>
        </a:spcBef>
        <a:spcAft>
          <a:spcPct val="0"/>
        </a:spcAft>
        <a:defRPr sz="4400" b="1">
          <a:solidFill>
            <a:srgbClr val="FDB603"/>
          </a:solidFill>
          <a:latin typeface="Arial" charset="0"/>
        </a:defRPr>
      </a:lvl5pPr>
      <a:lvl6pPr marL="457200" algn="l" rtl="0" fontAlgn="base">
        <a:spcBef>
          <a:spcPct val="0"/>
        </a:spcBef>
        <a:spcAft>
          <a:spcPct val="0"/>
        </a:spcAft>
        <a:defRPr sz="4400" b="1">
          <a:solidFill>
            <a:srgbClr val="FDB603"/>
          </a:solidFill>
          <a:latin typeface="Arial" charset="0"/>
        </a:defRPr>
      </a:lvl6pPr>
      <a:lvl7pPr marL="914400" algn="l" rtl="0" fontAlgn="base">
        <a:spcBef>
          <a:spcPct val="0"/>
        </a:spcBef>
        <a:spcAft>
          <a:spcPct val="0"/>
        </a:spcAft>
        <a:defRPr sz="4400" b="1">
          <a:solidFill>
            <a:srgbClr val="FDB603"/>
          </a:solidFill>
          <a:latin typeface="Arial" charset="0"/>
        </a:defRPr>
      </a:lvl7pPr>
      <a:lvl8pPr marL="1371600" algn="l" rtl="0" fontAlgn="base">
        <a:spcBef>
          <a:spcPct val="0"/>
        </a:spcBef>
        <a:spcAft>
          <a:spcPct val="0"/>
        </a:spcAft>
        <a:defRPr sz="4400" b="1">
          <a:solidFill>
            <a:srgbClr val="FDB603"/>
          </a:solidFill>
          <a:latin typeface="Arial" charset="0"/>
        </a:defRPr>
      </a:lvl8pPr>
      <a:lvl9pPr marL="1828800" algn="l" rtl="0" fontAlgn="base">
        <a:spcBef>
          <a:spcPct val="0"/>
        </a:spcBef>
        <a:spcAft>
          <a:spcPct val="0"/>
        </a:spcAft>
        <a:defRPr sz="4400" b="1">
          <a:solidFill>
            <a:srgbClr val="FDB603"/>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Calibri" panose="020F0502020204030204" pitchFamily="34" charset="0"/>
        </a:defRPr>
      </a:lvl2pPr>
      <a:lvl3pPr marL="1143000" indent="-228600" algn="l" rtl="0" eaLnBrk="0" fontAlgn="base" hangingPunct="0">
        <a:spcBef>
          <a:spcPct val="20000"/>
        </a:spcBef>
        <a:spcAft>
          <a:spcPct val="0"/>
        </a:spcAft>
        <a:buFont typeface="Wingdings" pitchFamily="2" charset="2"/>
        <a:buChar char="Ø"/>
        <a:defRPr sz="2400">
          <a:solidFill>
            <a:schemeClr val="tx1"/>
          </a:solidFill>
          <a:latin typeface="Calibri" panose="020F0502020204030204" pitchFamily="34" charset="0"/>
        </a:defRPr>
      </a:lvl3pPr>
      <a:lvl4pPr marL="1600200" indent="-228600" algn="l" rtl="0" eaLnBrk="0" fontAlgn="base" hangingPunct="0">
        <a:spcBef>
          <a:spcPct val="20000"/>
        </a:spcBef>
        <a:spcAft>
          <a:spcPct val="0"/>
        </a:spcAft>
        <a:buChar char="–"/>
        <a:defRPr sz="2000">
          <a:solidFill>
            <a:schemeClr val="tx1"/>
          </a:solidFill>
          <a:latin typeface="Calibri" panose="020F0502020204030204" pitchFamily="34" charset="0"/>
        </a:defRPr>
      </a:lvl4pPr>
      <a:lvl5pPr marL="2057400" indent="-228600" algn="l" rtl="0" eaLnBrk="0" fontAlgn="base" hangingPunct="0">
        <a:spcBef>
          <a:spcPct val="20000"/>
        </a:spcBef>
        <a:spcAft>
          <a:spcPct val="0"/>
        </a:spcAft>
        <a:buChar char="»"/>
        <a:defRPr sz="2000">
          <a:solidFill>
            <a:schemeClr val="tx1"/>
          </a:solidFill>
          <a:latin typeface="Calibri" panose="020F0502020204030204" pitchFamily="34" charset="0"/>
        </a:defRPr>
      </a:lvl5pPr>
      <a:lvl6pPr marL="2514600" indent="-228600" algn="l" rtl="0" fontAlgn="base">
        <a:spcBef>
          <a:spcPct val="20000"/>
        </a:spcBef>
        <a:spcAft>
          <a:spcPct val="0"/>
        </a:spcAft>
        <a:defRPr>
          <a:solidFill>
            <a:schemeClr val="tx1"/>
          </a:solidFill>
          <a:latin typeface="+mn-lt"/>
        </a:defRPr>
      </a:lvl6pPr>
      <a:lvl7pPr marL="2971800" indent="-228600" algn="l" rtl="0" fontAlgn="base">
        <a:spcBef>
          <a:spcPct val="20000"/>
        </a:spcBef>
        <a:spcAft>
          <a:spcPct val="0"/>
        </a:spcAft>
        <a:defRPr>
          <a:solidFill>
            <a:schemeClr val="tx1"/>
          </a:solidFill>
          <a:latin typeface="+mn-lt"/>
        </a:defRPr>
      </a:lvl7pPr>
      <a:lvl8pPr marL="3429000" indent="-228600" algn="l" rtl="0" fontAlgn="base">
        <a:spcBef>
          <a:spcPct val="20000"/>
        </a:spcBef>
        <a:spcAft>
          <a:spcPct val="0"/>
        </a:spcAft>
        <a:defRPr>
          <a:solidFill>
            <a:schemeClr val="tx1"/>
          </a:solidFill>
          <a:latin typeface="+mn-lt"/>
        </a:defRPr>
      </a:lvl8pPr>
      <a:lvl9pPr marL="3886200" indent="-228600" algn="l" rtl="0" fontAlgn="base">
        <a:spcBef>
          <a:spcPct val="20000"/>
        </a:spcBef>
        <a:spcAft>
          <a:spcPct val="0"/>
        </a:spcAft>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zl-online.ch/"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wdr.de/tv/quarks/sendungsbeitraege/2014/0107/uebersicht.j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Titel 1"/>
          <p:cNvSpPr>
            <a:spLocks noGrp="1"/>
          </p:cNvSpPr>
          <p:nvPr>
            <p:ph type="title"/>
          </p:nvPr>
        </p:nvSpPr>
        <p:spPr bwMode="auto">
          <a:xfrm>
            <a:off x="250825" y="98630"/>
            <a:ext cx="8642350" cy="706437"/>
          </a:xfrm>
          <a:solidFill>
            <a:srgbClr val="FFFFCC"/>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de-CH" b="0" dirty="0" smtClean="0">
                <a:latin typeface="Calibri" pitchFamily="34" charset="0"/>
                <a:ea typeface="Calibri" pitchFamily="34" charset="0"/>
                <a:cs typeface="Calibri" pitchFamily="34" charset="0"/>
              </a:rPr>
              <a:t>Problem-</a:t>
            </a:r>
            <a:r>
              <a:rPr lang="de-CH" b="0" dirty="0" err="1" smtClean="0">
                <a:latin typeface="Calibri" pitchFamily="34" charset="0"/>
                <a:ea typeface="Calibri" pitchFamily="34" charset="0"/>
                <a:cs typeface="Calibri" pitchFamily="34" charset="0"/>
              </a:rPr>
              <a:t>Based</a:t>
            </a:r>
            <a:r>
              <a:rPr lang="de-CH" b="0" dirty="0" smtClean="0">
                <a:latin typeface="Calibri" pitchFamily="34" charset="0"/>
                <a:ea typeface="Calibri" pitchFamily="34" charset="0"/>
                <a:cs typeface="Calibri" pitchFamily="34" charset="0"/>
              </a:rPr>
              <a:t> Learning </a:t>
            </a:r>
          </a:p>
        </p:txBody>
      </p:sp>
      <p:sp>
        <p:nvSpPr>
          <p:cNvPr id="307203" name="Inhaltsplatzhalter 2"/>
          <p:cNvSpPr>
            <a:spLocks noGrp="1"/>
          </p:cNvSpPr>
          <p:nvPr>
            <p:ph idx="1"/>
          </p:nvPr>
        </p:nvSpPr>
        <p:spPr bwMode="auto">
          <a:xfrm>
            <a:off x="251520" y="818710"/>
            <a:ext cx="8730969" cy="5490610"/>
          </a:xfrm>
          <a:solidFill>
            <a:schemeClr val="bg1">
              <a:lumMod val="95000"/>
            </a:schemeClr>
          </a:solidFill>
          <a:extLst/>
        </p:spPr>
        <p:txBody>
          <a:bodyPr vert="horz" wrap="square" lIns="91440" tIns="45720" rIns="91440" bIns="45720" numCol="1" anchor="t" anchorCtr="0" compatLnSpc="1">
            <a:prstTxWarp prst="textNoShape">
              <a:avLst/>
            </a:prstTxWarp>
          </a:bodyPr>
          <a:lstStyle/>
          <a:p>
            <a:pPr marL="514350" indent="-514350">
              <a:lnSpc>
                <a:spcPct val="150000"/>
              </a:lnSpc>
              <a:buFontTx/>
              <a:buAutoNum type="arabicPeriod"/>
            </a:pPr>
            <a:r>
              <a:rPr lang="de-CH" sz="2400" dirty="0" smtClean="0">
                <a:ea typeface="Calibri" pitchFamily="34" charset="0"/>
                <a:cs typeface="Calibri" pitchFamily="34" charset="0"/>
              </a:rPr>
              <a:t>Begriffe klären</a:t>
            </a:r>
          </a:p>
          <a:p>
            <a:pPr marL="514350" indent="-514350">
              <a:lnSpc>
                <a:spcPct val="150000"/>
              </a:lnSpc>
              <a:buFontTx/>
              <a:buAutoNum type="arabicPeriod"/>
            </a:pPr>
            <a:r>
              <a:rPr lang="de-CH" sz="2400" dirty="0" smtClean="0">
                <a:ea typeface="Calibri" pitchFamily="34" charset="0"/>
                <a:cs typeface="Calibri" pitchFamily="34" charset="0"/>
              </a:rPr>
              <a:t>Problem bestimmen (zentrale Fragen stellen)</a:t>
            </a:r>
          </a:p>
          <a:p>
            <a:pPr marL="514350" indent="-514350">
              <a:lnSpc>
                <a:spcPct val="150000"/>
              </a:lnSpc>
              <a:buFontTx/>
              <a:buAutoNum type="arabicPeriod"/>
            </a:pPr>
            <a:r>
              <a:rPr lang="de-CH" sz="2400" dirty="0" smtClean="0">
                <a:ea typeface="Calibri" pitchFamily="34" charset="0"/>
                <a:cs typeface="Calibri" pitchFamily="34" charset="0"/>
              </a:rPr>
              <a:t>Problem analysieren (Brainstorming, Hypothesen bilden, vorläufige Erklärungen suchen)</a:t>
            </a:r>
          </a:p>
          <a:p>
            <a:pPr marL="514350" indent="-514350">
              <a:lnSpc>
                <a:spcPct val="150000"/>
              </a:lnSpc>
              <a:buFontTx/>
              <a:buAutoNum type="arabicPeriod"/>
            </a:pPr>
            <a:r>
              <a:rPr lang="de-CH" sz="2400" dirty="0" smtClean="0">
                <a:ea typeface="Calibri" pitchFamily="34" charset="0"/>
                <a:cs typeface="Calibri" pitchFamily="34" charset="0"/>
              </a:rPr>
              <a:t>Erklärungen ordnen (diskutieren, gemeinsam Prioritäten setzen, nach Oberbegriffen suchen)</a:t>
            </a:r>
          </a:p>
          <a:p>
            <a:pPr marL="514350" indent="-514350">
              <a:lnSpc>
                <a:spcPct val="150000"/>
              </a:lnSpc>
              <a:buFontTx/>
              <a:buAutoNum type="arabicPeriod"/>
            </a:pPr>
            <a:r>
              <a:rPr lang="de-CH" sz="2400" dirty="0" smtClean="0">
                <a:ea typeface="Calibri" pitchFamily="34" charset="0"/>
                <a:cs typeface="Calibri" pitchFamily="34" charset="0"/>
              </a:rPr>
              <a:t>Lernfragen formulieren (Lernziele)</a:t>
            </a:r>
          </a:p>
          <a:p>
            <a:pPr marL="514350" indent="-514350">
              <a:lnSpc>
                <a:spcPct val="150000"/>
              </a:lnSpc>
              <a:buFontTx/>
              <a:buAutoNum type="arabicPeriod"/>
            </a:pPr>
            <a:r>
              <a:rPr lang="de-CH" sz="2400" dirty="0" smtClean="0">
                <a:ea typeface="Calibri" pitchFamily="34" charset="0"/>
                <a:cs typeface="Calibri" pitchFamily="34" charset="0"/>
              </a:rPr>
              <a:t>Informationen beschaffen (Selbststudium)</a:t>
            </a:r>
          </a:p>
          <a:p>
            <a:pPr marL="514350" indent="-514350">
              <a:lnSpc>
                <a:spcPct val="150000"/>
              </a:lnSpc>
              <a:buFontTx/>
              <a:buAutoNum type="arabicPeriod"/>
            </a:pPr>
            <a:r>
              <a:rPr lang="de-CH" sz="2400" dirty="0" smtClean="0">
                <a:ea typeface="Calibri" pitchFamily="34" charset="0"/>
                <a:cs typeface="Calibri" pitchFamily="34" charset="0"/>
              </a:rPr>
              <a:t>Informationen austauschen (wieder in der Gruppe)</a:t>
            </a:r>
          </a:p>
        </p:txBody>
      </p:sp>
      <p:sp>
        <p:nvSpPr>
          <p:cNvPr id="2" name="Rechteck 1"/>
          <p:cNvSpPr/>
          <p:nvPr/>
        </p:nvSpPr>
        <p:spPr>
          <a:xfrm>
            <a:off x="386535" y="6309320"/>
            <a:ext cx="8640960" cy="553998"/>
          </a:xfrm>
          <a:prstGeom prst="rect">
            <a:avLst/>
          </a:prstGeom>
          <a:solidFill>
            <a:schemeClr val="bg1"/>
          </a:solidFill>
        </p:spPr>
        <p:txBody>
          <a:bodyPr wrap="square">
            <a:spAutoFit/>
          </a:bodyPr>
          <a:lstStyle/>
          <a:p>
            <a:pPr fontAlgn="base">
              <a:spcBef>
                <a:spcPct val="0"/>
              </a:spcBef>
              <a:spcAft>
                <a:spcPct val="0"/>
              </a:spcAft>
            </a:pPr>
            <a:r>
              <a:rPr lang="de-CH" sz="1000" dirty="0">
                <a:solidFill>
                  <a:srgbClr val="000000"/>
                </a:solidFill>
                <a:latin typeface="Calibri" panose="020F0502020204030204" pitchFamily="34" charset="0"/>
              </a:rPr>
              <a:t>Quelle: Weber, Agnes (2005): Problem-</a:t>
            </a:r>
            <a:r>
              <a:rPr lang="de-CH" sz="1000" dirty="0" err="1">
                <a:solidFill>
                  <a:srgbClr val="000000"/>
                </a:solidFill>
                <a:latin typeface="Calibri" panose="020F0502020204030204" pitchFamily="34" charset="0"/>
              </a:rPr>
              <a:t>Based</a:t>
            </a:r>
            <a:r>
              <a:rPr lang="de-CH" sz="1000" dirty="0">
                <a:solidFill>
                  <a:srgbClr val="000000"/>
                </a:solidFill>
                <a:latin typeface="Calibri" panose="020F0502020204030204" pitchFamily="34" charset="0"/>
              </a:rPr>
              <a:t> Learning – Ansatz zur Verknüpfung von Theorie und Praxis. In: Beiträge zur Lehrerbildung. www. bzl-online.ch. </a:t>
            </a:r>
            <a:r>
              <a:rPr lang="de-CH" sz="1000" dirty="0" smtClean="0">
                <a:solidFill>
                  <a:srgbClr val="000000"/>
                </a:solidFill>
                <a:latin typeface="Calibri" panose="020F0502020204030204" pitchFamily="34" charset="0"/>
              </a:rPr>
              <a:t>(letzter Zugriff: 26.08.2013)</a:t>
            </a:r>
          </a:p>
          <a:p>
            <a:pPr fontAlgn="base">
              <a:spcBef>
                <a:spcPct val="0"/>
              </a:spcBef>
              <a:spcAft>
                <a:spcPct val="0"/>
              </a:spcAft>
            </a:pPr>
            <a:endParaRPr lang="de-CH" sz="1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813121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Titel 1"/>
          <p:cNvSpPr>
            <a:spLocks noGrp="1"/>
          </p:cNvSpPr>
          <p:nvPr>
            <p:ph type="title"/>
          </p:nvPr>
        </p:nvSpPr>
        <p:spPr bwMode="auto">
          <a:xfrm>
            <a:off x="250825" y="98630"/>
            <a:ext cx="8642350" cy="706437"/>
          </a:xfrm>
          <a:solidFill>
            <a:srgbClr val="FFFFCC"/>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de-CH" b="0" dirty="0" smtClean="0">
                <a:latin typeface="Calibri" pitchFamily="34" charset="0"/>
                <a:ea typeface="Calibri" pitchFamily="34" charset="0"/>
                <a:cs typeface="Calibri" pitchFamily="34" charset="0"/>
              </a:rPr>
              <a:t>PBL-Fall 1 </a:t>
            </a:r>
            <a:r>
              <a:rPr lang="de-CH" sz="3200" b="0" dirty="0" smtClean="0">
                <a:latin typeface="Calibri" pitchFamily="34" charset="0"/>
                <a:ea typeface="Calibri" pitchFamily="34" charset="0"/>
                <a:cs typeface="Calibri" pitchFamily="34" charset="0"/>
              </a:rPr>
              <a:t>«Das inklusive Klassenzimmer»          </a:t>
            </a:r>
            <a:r>
              <a:rPr lang="de-CH" sz="3200" dirty="0" smtClean="0">
                <a:latin typeface="Calibri" pitchFamily="34" charset="0"/>
                <a:ea typeface="Calibri" pitchFamily="34" charset="0"/>
                <a:cs typeface="Calibri" pitchFamily="34" charset="0"/>
              </a:rPr>
              <a:t> </a:t>
            </a:r>
            <a:r>
              <a:rPr lang="de-CH" sz="3200" b="0" dirty="0" smtClean="0">
                <a:latin typeface="Calibri" pitchFamily="34" charset="0"/>
                <a:ea typeface="Calibri" pitchFamily="34" charset="0"/>
                <a:cs typeface="Calibri" pitchFamily="34" charset="0"/>
              </a:rPr>
              <a:t>  </a:t>
            </a:r>
          </a:p>
        </p:txBody>
      </p:sp>
      <p:sp>
        <p:nvSpPr>
          <p:cNvPr id="307203" name="Inhaltsplatzhalter 2"/>
          <p:cNvSpPr>
            <a:spLocks noGrp="1"/>
          </p:cNvSpPr>
          <p:nvPr>
            <p:ph idx="1"/>
          </p:nvPr>
        </p:nvSpPr>
        <p:spPr bwMode="auto">
          <a:xfrm>
            <a:off x="296526" y="863714"/>
            <a:ext cx="8847474" cy="5445605"/>
          </a:xfrm>
          <a:solidFill>
            <a:schemeClr val="bg1">
              <a:lumMod val="95000"/>
            </a:schemeClr>
          </a:solidFill>
          <a:extLst/>
        </p:spPr>
        <p:txBody>
          <a:bodyPr vert="horz" wrap="square" lIns="91440" tIns="45720" rIns="91440" bIns="45720" numCol="1" anchor="t" anchorCtr="0" compatLnSpc="1">
            <a:prstTxWarp prst="textNoShape">
              <a:avLst/>
            </a:prstTxWarp>
          </a:bodyPr>
          <a:lstStyle/>
          <a:p>
            <a:pPr marL="0" indent="0">
              <a:lnSpc>
                <a:spcPct val="150000"/>
              </a:lnSpc>
              <a:buNone/>
            </a:pPr>
            <a:r>
              <a:rPr lang="de-CH" sz="2400" b="1" dirty="0" smtClean="0">
                <a:ea typeface="Calibri" pitchFamily="34" charset="0"/>
                <a:cs typeface="Calibri" pitchFamily="34" charset="0"/>
              </a:rPr>
              <a:t>Kontext</a:t>
            </a:r>
          </a:p>
          <a:p>
            <a:pPr marL="514350" indent="-514350">
              <a:lnSpc>
                <a:spcPct val="150000"/>
              </a:lnSpc>
              <a:buFontTx/>
              <a:buAutoNum type="arabicPeriod"/>
            </a:pPr>
            <a:r>
              <a:rPr lang="de-CH" sz="2400" dirty="0" smtClean="0">
                <a:ea typeface="Calibri" pitchFamily="34" charset="0"/>
                <a:cs typeface="Calibri" pitchFamily="34" charset="0"/>
              </a:rPr>
              <a:t>Der Fall stammt aus der Lehrerinnen- und Lehrerbildung USA</a:t>
            </a:r>
          </a:p>
          <a:p>
            <a:pPr marL="514350" indent="-514350">
              <a:lnSpc>
                <a:spcPct val="150000"/>
              </a:lnSpc>
              <a:buFontTx/>
              <a:buAutoNum type="arabicPeriod"/>
            </a:pPr>
            <a:r>
              <a:rPr lang="de-CH" sz="2400" dirty="0" smtClean="0">
                <a:ea typeface="Calibri" pitchFamily="34" charset="0"/>
                <a:cs typeface="Calibri" pitchFamily="34" charset="0"/>
              </a:rPr>
              <a:t>Wissenserwerb für den Umgang mit behinderten Kindern in einer zweite Klasse Primarschule</a:t>
            </a:r>
          </a:p>
          <a:p>
            <a:pPr marL="514350" indent="-514350">
              <a:lnSpc>
                <a:spcPct val="150000"/>
              </a:lnSpc>
              <a:buFontTx/>
              <a:buAutoNum type="arabicPeriod"/>
            </a:pPr>
            <a:r>
              <a:rPr lang="de-CH" sz="2400" dirty="0" smtClean="0">
                <a:ea typeface="Calibri" pitchFamily="34" charset="0"/>
                <a:cs typeface="Calibri" pitchFamily="34" charset="0"/>
              </a:rPr>
              <a:t>Die Klasse setzt sich aus acht Kindern mit ausgewiesenen sonderpädagogischen Bedürfnissen zusammen: vom Down-Syndrom bis zur Hochbegabung</a:t>
            </a:r>
          </a:p>
        </p:txBody>
      </p:sp>
      <p:sp>
        <p:nvSpPr>
          <p:cNvPr id="2" name="Rechteck 1"/>
          <p:cNvSpPr/>
          <p:nvPr/>
        </p:nvSpPr>
        <p:spPr>
          <a:xfrm>
            <a:off x="386535" y="6309320"/>
            <a:ext cx="8757465" cy="553998"/>
          </a:xfrm>
          <a:prstGeom prst="rect">
            <a:avLst/>
          </a:prstGeom>
          <a:solidFill>
            <a:schemeClr val="bg1"/>
          </a:solidFill>
        </p:spPr>
        <p:txBody>
          <a:bodyPr wrap="square">
            <a:spAutoFit/>
          </a:bodyPr>
          <a:lstStyle/>
          <a:p>
            <a:pPr fontAlgn="base">
              <a:spcBef>
                <a:spcPct val="0"/>
              </a:spcBef>
              <a:spcAft>
                <a:spcPct val="0"/>
              </a:spcAft>
            </a:pPr>
            <a:r>
              <a:rPr lang="de-CH" sz="1000" dirty="0">
                <a:solidFill>
                  <a:srgbClr val="000000"/>
                </a:solidFill>
                <a:latin typeface="Calibri" panose="020F0502020204030204" pitchFamily="34" charset="0"/>
              </a:rPr>
              <a:t>Quelle: Weber, Agnes (2005): Problem-</a:t>
            </a:r>
            <a:r>
              <a:rPr lang="de-CH" sz="1000" dirty="0" err="1">
                <a:solidFill>
                  <a:srgbClr val="000000"/>
                </a:solidFill>
                <a:latin typeface="Calibri" panose="020F0502020204030204" pitchFamily="34" charset="0"/>
              </a:rPr>
              <a:t>Based</a:t>
            </a:r>
            <a:r>
              <a:rPr lang="de-CH" sz="1000" dirty="0">
                <a:solidFill>
                  <a:srgbClr val="000000"/>
                </a:solidFill>
                <a:latin typeface="Calibri" panose="020F0502020204030204" pitchFamily="34" charset="0"/>
              </a:rPr>
              <a:t> Learning – Ansatz zur Verknüpfung von Theorie und Praxis. In: Beiträge zur Lehrerbildung. www. bzl-online.ch. </a:t>
            </a:r>
            <a:r>
              <a:rPr lang="de-CH" sz="1000" dirty="0" smtClean="0">
                <a:solidFill>
                  <a:srgbClr val="000000"/>
                </a:solidFill>
                <a:latin typeface="Calibri" panose="020F0502020204030204" pitchFamily="34" charset="0"/>
              </a:rPr>
              <a:t>(letzter Zugriff: 26.08.2013)</a:t>
            </a:r>
          </a:p>
          <a:p>
            <a:pPr fontAlgn="base">
              <a:spcBef>
                <a:spcPct val="0"/>
              </a:spcBef>
              <a:spcAft>
                <a:spcPct val="0"/>
              </a:spcAft>
            </a:pPr>
            <a:endParaRPr lang="de-CH" sz="1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130152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Titel 1"/>
          <p:cNvSpPr>
            <a:spLocks noGrp="1"/>
          </p:cNvSpPr>
          <p:nvPr>
            <p:ph type="title"/>
          </p:nvPr>
        </p:nvSpPr>
        <p:spPr bwMode="auto">
          <a:xfrm>
            <a:off x="250825" y="98630"/>
            <a:ext cx="8642350" cy="706437"/>
          </a:xfrm>
          <a:solidFill>
            <a:srgbClr val="FFFFCC"/>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de-CH" b="0" dirty="0" smtClean="0">
                <a:latin typeface="Calibri" pitchFamily="34" charset="0"/>
                <a:ea typeface="Calibri" pitchFamily="34" charset="0"/>
                <a:cs typeface="Calibri" pitchFamily="34" charset="0"/>
              </a:rPr>
              <a:t>«Das inklusive Klassenzimmer»</a:t>
            </a:r>
          </a:p>
        </p:txBody>
      </p:sp>
      <p:sp>
        <p:nvSpPr>
          <p:cNvPr id="307203" name="Inhaltsplatzhalter 2"/>
          <p:cNvSpPr>
            <a:spLocks noGrp="1"/>
          </p:cNvSpPr>
          <p:nvPr>
            <p:ph idx="1"/>
          </p:nvPr>
        </p:nvSpPr>
        <p:spPr bwMode="auto">
          <a:xfrm>
            <a:off x="251520" y="863715"/>
            <a:ext cx="8847474" cy="5760639"/>
          </a:xfrm>
          <a:solidFill>
            <a:schemeClr val="bg1">
              <a:lumMod val="95000"/>
            </a:schemeClr>
          </a:solidFill>
          <a:extLst/>
        </p:spPr>
        <p:txBody>
          <a:bodyPr vert="horz" wrap="square" lIns="91440" tIns="45720" rIns="91440" bIns="45720" numCol="1" anchor="t" anchorCtr="0" compatLnSpc="1">
            <a:prstTxWarp prst="textNoShape">
              <a:avLst/>
            </a:prstTxWarp>
            <a:normAutofit lnSpcReduction="10000"/>
          </a:bodyPr>
          <a:lstStyle/>
          <a:p>
            <a:pPr marL="0" indent="0">
              <a:buNone/>
            </a:pPr>
            <a:r>
              <a:rPr lang="de-CH" sz="2200" dirty="0" smtClean="0">
                <a:latin typeface="Calibri" pitchFamily="34" charset="0"/>
                <a:ea typeface="Calibri" pitchFamily="34" charset="0"/>
                <a:cs typeface="Calibri" pitchFamily="34" charset="0"/>
              </a:rPr>
              <a:t>Sie sind angefragt worden, ob Sie eine inklusive Klasse von 18 Kindern der zweiten Klasse übernehmen möchten. Die Klasse ist klein, weil einige der Schüler oder Schülerinnen Behinderungen oder besondere Bedürfnisse haben. Sie haben die Unterstützung einer schulischen Heilpädagogin, einige der Kinder haben eine voll- oder teilzeitliche Assistenz. Ihr bewährter Lehrassistent wird natürlich auch die ganze Zeit mit Ihnen zusammenarbeiten und Sie können eine Praktikantin von der Hochschule haben, wenn Sie dies möchten. Das Klassenverzeichnis enthält Informationen über die Klasse. Sie sollten es sorgfältig durchlesen und sich gut überlegen, was Sie wissen müssen bevor Sie ja oder nein sagen. Sie können es selbstverständlich mit Ihrem Freundeskreis und ihrer Familie besprechen, bevor Sie sich entscheiden, aber denken Sie daran, dass jemand diese Klasse unterrichten muss und dass Ihre Schulleitung Ihnen zutraut, dass Sie es gut machen würden. </a:t>
            </a:r>
          </a:p>
          <a:p>
            <a:pPr marL="0" indent="0">
              <a:buNone/>
            </a:pPr>
            <a:endParaRPr lang="de-CH" sz="1600" dirty="0" smtClean="0">
              <a:ea typeface="Calibri" pitchFamily="34" charset="0"/>
              <a:cs typeface="Calibri" pitchFamily="34" charset="0"/>
            </a:endParaRPr>
          </a:p>
          <a:p>
            <a:pPr marL="0" indent="0">
              <a:buNone/>
            </a:pPr>
            <a:r>
              <a:rPr lang="de-CH" sz="1600" dirty="0" smtClean="0">
                <a:ea typeface="Calibri" pitchFamily="34" charset="0"/>
                <a:cs typeface="Calibri" pitchFamily="34" charset="0"/>
              </a:rPr>
              <a:t>Quelle: Weber</a:t>
            </a:r>
            <a:r>
              <a:rPr lang="de-CH" sz="1600" dirty="0">
                <a:ea typeface="Calibri" pitchFamily="34" charset="0"/>
                <a:cs typeface="Calibri" pitchFamily="34" charset="0"/>
              </a:rPr>
              <a:t>, Agnes (2005): Problem-</a:t>
            </a:r>
            <a:r>
              <a:rPr lang="de-CH" sz="1600" dirty="0" err="1">
                <a:ea typeface="Calibri" pitchFamily="34" charset="0"/>
                <a:cs typeface="Calibri" pitchFamily="34" charset="0"/>
              </a:rPr>
              <a:t>Based</a:t>
            </a:r>
            <a:r>
              <a:rPr lang="de-CH" sz="1600" dirty="0">
                <a:ea typeface="Calibri" pitchFamily="34" charset="0"/>
                <a:cs typeface="Calibri" pitchFamily="34" charset="0"/>
              </a:rPr>
              <a:t> Learning – Ansatz zur Verknüpfung von Theorie und Praxis. </a:t>
            </a:r>
            <a:r>
              <a:rPr lang="de-CH" sz="1600" dirty="0" smtClean="0">
                <a:ea typeface="Calibri" pitchFamily="34" charset="0"/>
                <a:cs typeface="Calibri" pitchFamily="34" charset="0"/>
                <a:hlinkClick r:id="rId3"/>
              </a:rPr>
              <a:t>www.bzl-online.ch</a:t>
            </a:r>
            <a:r>
              <a:rPr lang="de-CH" sz="1600" dirty="0" smtClean="0">
                <a:ea typeface="Calibri" pitchFamily="34" charset="0"/>
                <a:cs typeface="Calibri" pitchFamily="34" charset="0"/>
              </a:rPr>
              <a:t>. </a:t>
            </a:r>
          </a:p>
          <a:p>
            <a:pPr marL="0" indent="0">
              <a:buNone/>
            </a:pPr>
            <a:endParaRPr lang="de-CH" sz="1600" dirty="0">
              <a:ea typeface="Calibri" pitchFamily="34" charset="0"/>
              <a:cs typeface="Calibri" pitchFamily="34" charset="0"/>
            </a:endParaRPr>
          </a:p>
          <a:p>
            <a:pPr marL="0" indent="0">
              <a:buNone/>
            </a:pPr>
            <a:r>
              <a:rPr lang="de-CH" sz="1600" dirty="0" smtClean="0">
                <a:ea typeface="Calibri" pitchFamily="34" charset="0"/>
                <a:cs typeface="Calibri" pitchFamily="34" charset="0"/>
              </a:rPr>
              <a:t>Empfehlung: </a:t>
            </a:r>
            <a:r>
              <a:rPr lang="de-CH" sz="1600" dirty="0" smtClean="0">
                <a:ea typeface="Calibri" pitchFamily="34" charset="0"/>
                <a:cs typeface="Calibri" pitchFamily="34" charset="0"/>
                <a:hlinkClick r:id="rId4"/>
              </a:rPr>
              <a:t>http</a:t>
            </a:r>
            <a:r>
              <a:rPr lang="de-CH" sz="1600" dirty="0">
                <a:ea typeface="Calibri" pitchFamily="34" charset="0"/>
                <a:cs typeface="Calibri" pitchFamily="34" charset="0"/>
                <a:hlinkClick r:id="rId4"/>
              </a:rPr>
              <a:t>://</a:t>
            </a:r>
            <a:r>
              <a:rPr lang="de-CH" sz="1600" dirty="0" smtClean="0">
                <a:ea typeface="Calibri" pitchFamily="34" charset="0"/>
                <a:cs typeface="Calibri" pitchFamily="34" charset="0"/>
                <a:hlinkClick r:id="rId4"/>
              </a:rPr>
              <a:t>www.wdr.de/tv/quarks/sendungsbeitraege/2014/0107/uebersicht.jsp</a:t>
            </a:r>
            <a:r>
              <a:rPr lang="de-CH" sz="1600" dirty="0" smtClean="0">
                <a:ea typeface="Calibri" pitchFamily="34" charset="0"/>
                <a:cs typeface="Calibri" pitchFamily="34" charset="0"/>
              </a:rPr>
              <a:t>  </a:t>
            </a:r>
            <a:endParaRPr lang="de-CH" sz="1600" dirty="0">
              <a:ea typeface="Calibri" pitchFamily="34" charset="0"/>
              <a:cs typeface="Calibri" pitchFamily="34" charset="0"/>
            </a:endParaRPr>
          </a:p>
          <a:p>
            <a:pPr marL="0" indent="0">
              <a:buNone/>
            </a:pPr>
            <a:endParaRPr lang="de-CH" sz="1600" dirty="0">
              <a:ea typeface="Calibri" pitchFamily="34" charset="0"/>
              <a:cs typeface="Calibri" pitchFamily="34" charset="0"/>
            </a:endParaRPr>
          </a:p>
        </p:txBody>
      </p:sp>
    </p:spTree>
    <p:extLst>
      <p:ext uri="{BB962C8B-B14F-4D97-AF65-F5344CB8AC3E}">
        <p14:creationId xmlns:p14="http://schemas.microsoft.com/office/powerpoint/2010/main" val="1859036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4_Dozentenvorlage_2009">
  <a:themeElements>
    <a:clrScheme name="Dozentenvorlage_20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ozentenvorlage_2009">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ozentenvorlage_20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ozentenvorlage_200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ozentenvorlage_200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ozentenvorlage_200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ozentenvorlage_200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ozentenvorlage_200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ozentenvorlage_2009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ozentenvorlage_200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ozentenvorlage_200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ozentenvorlage_200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ozentenvorlage_200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ozentenvorlage_200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425</Words>
  <Application>Microsoft Office PowerPoint</Application>
  <PresentationFormat>Bildschirmpräsentation (4:3)</PresentationFormat>
  <Paragraphs>30</Paragraphs>
  <Slides>3</Slides>
  <Notes>3</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4_Dozentenvorlage_2009</vt:lpstr>
      <vt:lpstr>Problem-Based Learning </vt:lpstr>
      <vt:lpstr>PBL-Fall 1 «Das inklusive Klassenzimmer»             </vt:lpstr>
      <vt:lpstr>«Das inklusive Klassenzimmer»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Problem-Based Learning </dc:title>
  <dc:creator>Susan Rosen</dc:creator>
  <cp:lastModifiedBy>Susan Rosen</cp:lastModifiedBy>
  <cp:revision>1</cp:revision>
  <dcterms:created xsi:type="dcterms:W3CDTF">2015-09-04T16:08:57Z</dcterms:created>
  <dcterms:modified xsi:type="dcterms:W3CDTF">2015-09-04T16:10:27Z</dcterms:modified>
</cp:coreProperties>
</file>